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84" r:id="rId1"/>
  </p:sldMasterIdLst>
  <p:notesMasterIdLst>
    <p:notesMasterId r:id="rId13"/>
  </p:notesMasterIdLst>
  <p:handoutMasterIdLst>
    <p:handoutMasterId r:id="rId14"/>
  </p:handoutMasterIdLst>
  <p:sldIdLst>
    <p:sldId id="257" r:id="rId2"/>
    <p:sldId id="256" r:id="rId3"/>
    <p:sldId id="291" r:id="rId4"/>
    <p:sldId id="262" r:id="rId5"/>
    <p:sldId id="295" r:id="rId6"/>
    <p:sldId id="260" r:id="rId7"/>
    <p:sldId id="296" r:id="rId8"/>
    <p:sldId id="297" r:id="rId9"/>
    <p:sldId id="298" r:id="rId10"/>
    <p:sldId id="293" r:id="rId11"/>
    <p:sldId id="277" r:id="rId12"/>
  </p:sldIdLst>
  <p:sldSz cx="10693400" cy="7561263"/>
  <p:notesSz cx="6797675" cy="9926638"/>
  <p:embeddedFontLst>
    <p:embeddedFont>
      <p:font typeface="Arial Unicode MS" pitchFamily="50" charset="-127"/>
      <p:regular r:id="rId15"/>
    </p:embeddedFont>
    <p:embeddedFont>
      <p:font typeface="나눔바른고딕" charset="-127"/>
      <p:regular r:id="rId16"/>
    </p:embeddedFont>
    <p:embeddedFont>
      <p:font typeface="Arial Black" pitchFamily="34" charset="0"/>
      <p:bold r:id="rId17"/>
    </p:embeddedFont>
    <p:embeddedFont>
      <p:font typeface="맑은 고딕" pitchFamily="50" charset="-127"/>
      <p:regular r:id="rId18"/>
      <p:bold r:id="rId19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FDFD"/>
    <a:srgbClr val="000000"/>
    <a:srgbClr val="EDE8DF"/>
    <a:srgbClr val="FF015B"/>
    <a:srgbClr val="FFFFFF"/>
    <a:srgbClr val="FBFBFB"/>
    <a:srgbClr val="4B5E78"/>
    <a:srgbClr val="F8F8F8"/>
    <a:srgbClr val="F8E678"/>
    <a:srgbClr val="F8FC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822" autoAdjust="0"/>
    <p:restoredTop sz="94660"/>
  </p:normalViewPr>
  <p:slideViewPr>
    <p:cSldViewPr snapToGrid="0">
      <p:cViewPr>
        <p:scale>
          <a:sx n="100" d="100"/>
          <a:sy n="100" d="100"/>
        </p:scale>
        <p:origin x="-1680" y="-138"/>
      </p:cViewPr>
      <p:guideLst>
        <p:guide orient="horz" pos="2382"/>
        <p:guide pos="336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5" d="100"/>
          <a:sy n="95" d="100"/>
        </p:scale>
        <p:origin x="148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59" cy="498056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4" y="1"/>
            <a:ext cx="2945659" cy="498056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r">
              <a:defRPr sz="1200"/>
            </a:lvl1pPr>
          </a:lstStyle>
          <a:p>
            <a:fld id="{D4EF5D73-604C-41FD-AE7E-05605156112B}" type="datetimeFigureOut">
              <a:rPr lang="ko-KR" altLang="en-US" smtClean="0"/>
              <a:pPr/>
              <a:t>2021-12-13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28584"/>
            <a:ext cx="2945659" cy="498055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4" y="9428584"/>
            <a:ext cx="2945659" cy="498055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r">
              <a:defRPr sz="1200"/>
            </a:lvl1pPr>
          </a:lstStyle>
          <a:p>
            <a:fld id="{F7A283B3-9876-4FCA-A79F-6C27D7C153A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51373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59" cy="498056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8056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r">
              <a:defRPr sz="1200"/>
            </a:lvl1pPr>
          </a:lstStyle>
          <a:p>
            <a:fld id="{070717E1-5038-403D-BB08-18C334A1C29B}" type="datetimeFigureOut">
              <a:rPr lang="ko-KR" altLang="en-US" smtClean="0"/>
              <a:pPr/>
              <a:t>2021-12-13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030288" y="1241425"/>
            <a:ext cx="47371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321" tIns="45661" rIns="91321" bIns="45661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28584"/>
            <a:ext cx="2945659" cy="498055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8055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r">
              <a:defRPr sz="1200"/>
            </a:lvl1pPr>
          </a:lstStyle>
          <a:p>
            <a:fld id="{E0F6880F-6E99-4D38-A943-01594661E95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53864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6675" y="1237457"/>
            <a:ext cx="8020050" cy="263244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675" y="3971414"/>
            <a:ext cx="8020050" cy="1825554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6CB8A-366C-4131-B8CB-0A9467FBBDD0}" type="datetimeFigureOut">
              <a:rPr lang="ko-KR" altLang="en-US" smtClean="0"/>
              <a:pPr/>
              <a:t>2021-12-13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52B6D-F565-4EDD-BFA7-F803F423220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28094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6CB8A-366C-4131-B8CB-0A9467FBBDD0}" type="datetimeFigureOut">
              <a:rPr lang="ko-KR" altLang="en-US" smtClean="0"/>
              <a:pPr/>
              <a:t>2021-12-13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52B6D-F565-4EDD-BFA7-F803F423220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31367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603" y="1885068"/>
            <a:ext cx="9223058" cy="3145275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603" y="5060098"/>
            <a:ext cx="9223058" cy="1654026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6CB8A-366C-4131-B8CB-0A9467FBBDD0}" type="datetimeFigureOut">
              <a:rPr lang="ko-KR" altLang="en-US" smtClean="0"/>
              <a:pPr/>
              <a:t>2021-12-13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52B6D-F565-4EDD-BFA7-F803F423220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3880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172" y="2012836"/>
            <a:ext cx="4544695" cy="479755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3535" y="2012836"/>
            <a:ext cx="4544695" cy="479755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6CB8A-366C-4131-B8CB-0A9467FBBDD0}" type="datetimeFigureOut">
              <a:rPr lang="ko-KR" altLang="en-US" smtClean="0"/>
              <a:pPr/>
              <a:t>2021-12-13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52B6D-F565-4EDD-BFA7-F803F423220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31572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564" y="402570"/>
            <a:ext cx="9223058" cy="146149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566" y="1853560"/>
            <a:ext cx="4523808" cy="9084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566" y="2761961"/>
            <a:ext cx="4523808" cy="4062429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3534" y="1853560"/>
            <a:ext cx="4546087" cy="9084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3534" y="2761961"/>
            <a:ext cx="4546087" cy="4062429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6CB8A-366C-4131-B8CB-0A9467FBBDD0}" type="datetimeFigureOut">
              <a:rPr lang="ko-KR" altLang="en-US" smtClean="0"/>
              <a:pPr/>
              <a:t>2021-12-13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52B6D-F565-4EDD-BFA7-F803F423220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25829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6CB8A-366C-4131-B8CB-0A9467FBBDD0}" type="datetimeFigureOut">
              <a:rPr lang="ko-KR" altLang="en-US" smtClean="0"/>
              <a:pPr/>
              <a:t>2021-12-13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52B6D-F565-4EDD-BFA7-F803F423220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82938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6CB8A-366C-4131-B8CB-0A9467FBBDD0}" type="datetimeFigureOut">
              <a:rPr lang="ko-KR" altLang="en-US" smtClean="0"/>
              <a:pPr/>
              <a:t>2021-12-13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52B6D-F565-4EDD-BFA7-F803F423220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99530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565" y="504084"/>
            <a:ext cx="3448900" cy="176429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6088" y="1088684"/>
            <a:ext cx="5413533" cy="53733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565" y="2268379"/>
            <a:ext cx="3448900" cy="420245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6CB8A-366C-4131-B8CB-0A9467FBBDD0}" type="datetimeFigureOut">
              <a:rPr lang="ko-KR" altLang="en-US" smtClean="0"/>
              <a:pPr/>
              <a:t>2021-12-13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52B6D-F565-4EDD-BFA7-F803F423220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30034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565" y="504084"/>
            <a:ext cx="3448900" cy="176429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6088" y="1088684"/>
            <a:ext cx="5413533" cy="5373398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565" y="2268379"/>
            <a:ext cx="3448900" cy="420245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6CB8A-366C-4131-B8CB-0A9467FBBDD0}" type="datetimeFigureOut">
              <a:rPr lang="ko-KR" altLang="en-US" smtClean="0"/>
              <a:pPr/>
              <a:t>2021-12-13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52B6D-F565-4EDD-BFA7-F803F423220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93958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6CB8A-366C-4131-B8CB-0A9467FBBDD0}" type="datetimeFigureOut">
              <a:rPr lang="ko-KR" altLang="en-US" smtClean="0"/>
              <a:pPr/>
              <a:t>2021-12-13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52B6D-F565-4EDD-BFA7-F803F423220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0549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2464" y="402567"/>
            <a:ext cx="2305765" cy="6407821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172" y="402567"/>
            <a:ext cx="6783626" cy="6407821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6CB8A-366C-4131-B8CB-0A9467FBBDD0}" type="datetimeFigureOut">
              <a:rPr lang="ko-KR" altLang="en-US" smtClean="0"/>
              <a:pPr/>
              <a:t>2021-12-13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52B6D-F565-4EDD-BFA7-F803F423220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6848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171" y="402570"/>
            <a:ext cx="9223058" cy="14614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171" y="2012836"/>
            <a:ext cx="9223058" cy="4797552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172" y="7008173"/>
            <a:ext cx="2406015" cy="402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6CB8A-366C-4131-B8CB-0A9467FBBDD0}" type="datetimeFigureOut">
              <a:rPr lang="ko-KR" altLang="en-US" smtClean="0"/>
              <a:pPr/>
              <a:t>2021-12-13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2189" y="7008173"/>
            <a:ext cx="3609022" cy="402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2213" y="7008173"/>
            <a:ext cx="2406015" cy="402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452B6D-F565-4EDD-BFA7-F803F423220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5693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3550388" y="2076931"/>
            <a:ext cx="3511330" cy="3109704"/>
          </a:xfrm>
          <a:prstGeom prst="rect">
            <a:avLst/>
          </a:prstGeom>
          <a:noFill/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INTRODUCTION of </a:t>
            </a:r>
          </a:p>
          <a:p>
            <a:pPr algn="ctr"/>
            <a:r>
              <a:rPr lang="en-US" altLang="ko-KR" sz="24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INB KOREA LTD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714218" y="4730412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000" dirty="0" smtClean="0"/>
              <a:t>+82-31-811-1000</a:t>
            </a:r>
          </a:p>
          <a:p>
            <a:pPr algn="ctr"/>
            <a:r>
              <a:rPr lang="en-US" altLang="ko-KR" sz="1000" dirty="0" smtClean="0"/>
              <a:t>inbair01@naver.com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2814593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399864" y="940549"/>
            <a:ext cx="2370496" cy="2628050"/>
          </a:xfrm>
          <a:prstGeom prst="rect">
            <a:avLst/>
          </a:prstGeom>
          <a:noFill/>
          <a:ln w="508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endParaRPr lang="en-US" altLang="ko-KR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endParaRPr lang="en-US" altLang="ko-KR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endParaRPr lang="en-US" altLang="ko-KR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endParaRPr lang="en-US" altLang="ko-KR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9324" y="2341377"/>
            <a:ext cx="220604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200" b="1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Arial" panose="020B0604020202020204" pitchFamily="34" charset="0"/>
              </a:rPr>
              <a:t>C</a:t>
            </a:r>
            <a:r>
              <a:rPr lang="en-US" altLang="ko-KR" sz="240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Arial" panose="020B0604020202020204" pitchFamily="34" charset="0"/>
              </a:rPr>
              <a:t>ontents</a:t>
            </a:r>
            <a:endParaRPr lang="ko-KR" altLang="en-US" sz="2400" smtClean="0">
              <a:solidFill>
                <a:srgbClr val="FFFFFF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Arial" panose="020B0604020202020204" pitchFamily="34" charset="0"/>
            </a:endParaRPr>
          </a:p>
          <a:p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29295" y="1054812"/>
            <a:ext cx="5357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Arial" panose="020B0604020202020204" pitchFamily="34" charset="0"/>
              </a:rPr>
              <a:t>001</a:t>
            </a:r>
            <a:endParaRPr lang="ko-KR" altLang="en-US" sz="1600" b="1">
              <a:solidFill>
                <a:srgbClr val="FFFFFF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729295" y="3075896"/>
            <a:ext cx="5357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Arial" panose="020B0604020202020204" pitchFamily="34" charset="0"/>
              </a:rPr>
              <a:t>002</a:t>
            </a:r>
            <a:endParaRPr lang="ko-KR" altLang="en-US" sz="1600" b="1">
              <a:solidFill>
                <a:srgbClr val="FFFFFF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32871" y="4434585"/>
            <a:ext cx="5357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Arial" panose="020B0604020202020204" pitchFamily="34" charset="0"/>
              </a:rPr>
              <a:t>003</a:t>
            </a:r>
            <a:endParaRPr lang="ko-KR" altLang="en-US" sz="1600" b="1" dirty="0">
              <a:solidFill>
                <a:srgbClr val="FFFFFF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184925" y="7246337"/>
            <a:ext cx="35134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solidFill>
                  <a:schemeClr val="bg1"/>
                </a:solidFill>
                <a:ea typeface="나눔바른고딕" panose="020B0603020101020101" pitchFamily="50" charset="-127"/>
              </a:rPr>
              <a:t>Copyright ⓒ </a:t>
            </a:r>
            <a:r>
              <a:rPr lang="en-US" altLang="ko-KR" sz="1200" dirty="0" smtClean="0">
                <a:solidFill>
                  <a:schemeClr val="bg1"/>
                </a:solidFill>
                <a:ea typeface="나눔바른고딕" panose="020B0603020101020101" pitchFamily="50" charset="-127"/>
              </a:rPr>
              <a:t>INB KOREA LTD </a:t>
            </a:r>
            <a:r>
              <a:rPr lang="en-US" altLang="ko-KR" sz="1200" dirty="0">
                <a:solidFill>
                  <a:schemeClr val="bg1"/>
                </a:solidFill>
                <a:ea typeface="나눔바른고딕" panose="020B0603020101020101" pitchFamily="50" charset="-127"/>
              </a:rPr>
              <a:t>all rights reserved.</a:t>
            </a:r>
            <a:endParaRPr lang="ko-KR" altLang="en-US" sz="1200" dirty="0">
              <a:solidFill>
                <a:schemeClr val="bg1"/>
              </a:solidFill>
              <a:ea typeface="나눔바른고딕" panose="020B0603020101020101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414138" y="1115706"/>
            <a:ext cx="8258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회사소개</a:t>
            </a:r>
            <a:endParaRPr lang="ko-KR" altLang="en-US" sz="1400">
              <a:solidFill>
                <a:srgbClr val="FFFFFF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414138" y="3129666"/>
            <a:ext cx="8258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</a:t>
            </a:r>
            <a:r>
              <a:rPr lang="ko-KR" altLang="en-US" sz="1400" dirty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술</a:t>
            </a:r>
            <a:r>
              <a:rPr lang="ko-KR" altLang="en-US" sz="14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소개</a:t>
            </a:r>
            <a:endParaRPr lang="ko-KR" altLang="en-US" sz="1400" dirty="0">
              <a:solidFill>
                <a:srgbClr val="FFFFFF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443670" y="4577409"/>
            <a:ext cx="8258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제품소개</a:t>
            </a:r>
            <a:endParaRPr lang="ko-KR" altLang="en-US" sz="1400" dirty="0">
              <a:solidFill>
                <a:srgbClr val="FFFFFF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452238" y="1402978"/>
            <a:ext cx="1838965" cy="16158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1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개요 </a:t>
            </a:r>
            <a:r>
              <a:rPr lang="en-US" altLang="ko-KR" sz="11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(Profile)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1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조직도 </a:t>
            </a:r>
            <a:r>
              <a:rPr lang="en-US" altLang="ko-KR" sz="11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(Organization)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1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Key Man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1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직원현</a:t>
            </a:r>
            <a:r>
              <a:rPr lang="ko-KR" altLang="en-US" sz="1100" dirty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황</a:t>
            </a:r>
            <a:endParaRPr lang="en-US" altLang="ko-KR" sz="1100" dirty="0" smtClean="0">
              <a:solidFill>
                <a:srgbClr val="FFFFFF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1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기술자격증</a:t>
            </a:r>
            <a:r>
              <a:rPr lang="en-US" altLang="ko-KR" sz="11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1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현황</a:t>
            </a:r>
            <a:endParaRPr lang="en-US" altLang="ko-KR" sz="1100" dirty="0" smtClean="0">
              <a:solidFill>
                <a:srgbClr val="FFFFFF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1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Outsourcing</a:t>
            </a:r>
            <a:r>
              <a:rPr lang="ko-KR" altLang="en-US" sz="11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</a:t>
            </a:r>
            <a:r>
              <a:rPr lang="en-US" altLang="ko-KR" sz="11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worker</a:t>
            </a:r>
            <a:endParaRPr lang="ko-KR" altLang="en-US" sz="1100" dirty="0">
              <a:solidFill>
                <a:srgbClr val="FFFFFF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81770" y="3543265"/>
            <a:ext cx="3845925" cy="8540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1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특허보유현황 </a:t>
            </a:r>
            <a:r>
              <a:rPr lang="en-US" altLang="ko-KR" sz="11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(Patents)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1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품질인증서</a:t>
            </a:r>
            <a:r>
              <a:rPr lang="en-US" altLang="ko-KR" sz="11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1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보유현황 </a:t>
            </a:r>
            <a:r>
              <a:rPr lang="en-US" altLang="ko-KR" sz="11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(Quality Management System)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1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해외 제품인증서 보유현황 </a:t>
            </a:r>
            <a:r>
              <a:rPr lang="en-US" altLang="ko-KR" sz="11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(Offshore</a:t>
            </a:r>
            <a:r>
              <a:rPr lang="ko-KR" altLang="en-US" sz="11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11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Safety Certificates)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751921" y="5129910"/>
            <a:ext cx="5357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Arial" panose="020B0604020202020204" pitchFamily="34" charset="0"/>
              </a:rPr>
              <a:t>004</a:t>
            </a:r>
            <a:endParaRPr lang="ko-KR" altLang="en-US" sz="1600" b="1" dirty="0">
              <a:solidFill>
                <a:srgbClr val="FFFFFF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437522" y="5314095"/>
            <a:ext cx="11865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제품 생산능력</a:t>
            </a:r>
            <a:endParaRPr lang="ko-KR" altLang="en-US" sz="1400" dirty="0">
              <a:solidFill>
                <a:srgbClr val="FFFFFF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29394" y="5705440"/>
            <a:ext cx="1580882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1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제품생산능력</a:t>
            </a:r>
            <a:endParaRPr lang="en-US" altLang="ko-KR" sz="1100" dirty="0" smtClean="0">
              <a:solidFill>
                <a:srgbClr val="FFFFFF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1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Factory Lay-out)</a:t>
            </a:r>
          </a:p>
        </p:txBody>
      </p:sp>
    </p:spTree>
    <p:extLst>
      <p:ext uri="{BB962C8B-B14F-4D97-AF65-F5344CB8AC3E}">
        <p14:creationId xmlns:p14="http://schemas.microsoft.com/office/powerpoint/2010/main" val="829133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37049" y="175463"/>
            <a:ext cx="193514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050" dirty="0" smtClean="0">
                <a:solidFill>
                  <a:schemeClr val="tx2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COMPANY INTRODUCTION</a:t>
            </a:r>
            <a:endParaRPr lang="ko-KR" altLang="en-US" sz="1050" dirty="0">
              <a:solidFill>
                <a:schemeClr val="tx2"/>
              </a:solidFill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0238" y="352066"/>
            <a:ext cx="18678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solidFill>
                  <a:schemeClr val="tx2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THE PROFILE</a:t>
            </a:r>
          </a:p>
          <a:p>
            <a:r>
              <a:rPr lang="en-US" altLang="ko-KR" sz="2000" dirty="0" smtClean="0">
                <a:solidFill>
                  <a:schemeClr val="tx2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General</a:t>
            </a:r>
            <a:endParaRPr lang="ko-KR" altLang="en-US" sz="2000" dirty="0">
              <a:solidFill>
                <a:schemeClr val="tx2"/>
              </a:solidFill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97897" y="192663"/>
            <a:ext cx="422695" cy="564041"/>
          </a:xfrm>
          <a:prstGeom prst="rect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smtClean="0">
                <a:solidFill>
                  <a:srgbClr val="FFFFFF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</a:t>
            </a:r>
            <a:endParaRPr lang="ko-KR" altLang="en-US" sz="2800">
              <a:solidFill>
                <a:srgbClr val="FFFFFF"/>
              </a:solidFill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52798" y="954732"/>
            <a:ext cx="6699270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회사명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: </a:t>
            </a:r>
            <a:r>
              <a:rPr lang="ko-KR" altLang="en-US" sz="1400" b="1" dirty="0" err="1" smtClean="0">
                <a:latin typeface="Adobe 고딕 Std B" pitchFamily="34" charset="-127"/>
                <a:ea typeface="Adobe 고딕 Std B" pitchFamily="34" charset="-127"/>
              </a:rPr>
              <a:t>아이앤비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 코리아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, 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대표 김 명숙</a:t>
            </a:r>
            <a:endParaRPr lang="en-US" altLang="ko-KR" sz="1400" b="1" dirty="0" smtClean="0">
              <a:latin typeface="Adobe 고딕 Std B" pitchFamily="34" charset="-127"/>
              <a:ea typeface="Adobe 고딕 Std B" pitchFamily="34" charset="-127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설립일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: 2017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년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9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월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14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일</a:t>
            </a:r>
            <a:endParaRPr lang="en-US" altLang="ko-KR" sz="1400" b="1" dirty="0" smtClean="0">
              <a:latin typeface="Adobe 고딕 Std B" pitchFamily="34" charset="-127"/>
              <a:ea typeface="Adobe 고딕 Std B" pitchFamily="34" charset="-127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기업형태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: 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벤처기업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(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제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20210624030213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호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생산품목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: 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공기청정기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, 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공기살균기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, 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산소발생기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, 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공기조화기</a:t>
            </a:r>
            <a:endParaRPr lang="en-US" altLang="ko-KR" sz="1400" b="1" dirty="0" smtClean="0">
              <a:latin typeface="Adobe 고딕 Std B" pitchFamily="34" charset="-127"/>
              <a:ea typeface="Adobe 고딕 Std B" pitchFamily="34" charset="-127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공   장</a:t>
            </a:r>
            <a:endParaRPr lang="en-US" altLang="ko-KR" sz="1400" b="1" dirty="0">
              <a:latin typeface="Adobe 고딕 Std B" pitchFamily="34" charset="-127"/>
              <a:ea typeface="Adobe 고딕 Std B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Adobe 고딕 Std B" pitchFamily="34" charset="-127"/>
                <a:ea typeface="Adobe 고딕 Std B" pitchFamily="34" charset="-127"/>
              </a:rPr>
              <a:t>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       - 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기존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: 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경기도 부천시 </a:t>
            </a:r>
            <a:r>
              <a:rPr lang="ko-KR" altLang="en-US" sz="1400" b="1" dirty="0" err="1" smtClean="0">
                <a:latin typeface="Adobe 고딕 Std B" pitchFamily="34" charset="-127"/>
                <a:ea typeface="Adobe 고딕 Std B" pitchFamily="34" charset="-127"/>
              </a:rPr>
              <a:t>조마루로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411</a:t>
            </a:r>
            <a:r>
              <a:rPr lang="ko-KR" altLang="en-US" sz="1400" b="1" dirty="0" err="1" smtClean="0">
                <a:latin typeface="Adobe 고딕 Std B" pitchFamily="34" charset="-127"/>
                <a:ea typeface="Adobe 고딕 Std B" pitchFamily="34" charset="-127"/>
              </a:rPr>
              <a:t>번길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72, 1,728 m2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Adobe 고딕 Std B" pitchFamily="34" charset="-127"/>
                <a:ea typeface="Adobe 고딕 Std B" pitchFamily="34" charset="-127"/>
              </a:rPr>
              <a:t>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       - 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신규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(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사옥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)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: 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경기도 부천시 오정구 </a:t>
            </a:r>
            <a:r>
              <a:rPr lang="ko-KR" altLang="en-US" sz="1400" b="1" dirty="0" err="1" smtClean="0">
                <a:latin typeface="Adobe 고딕 Std B" pitchFamily="34" charset="-127"/>
                <a:ea typeface="Adobe 고딕 Std B" pitchFamily="34" charset="-127"/>
              </a:rPr>
              <a:t>내동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119-3, 2,910 m2  Total 4,618 m2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매출액 </a:t>
            </a:r>
            <a:endParaRPr lang="en-US" altLang="ko-KR" sz="1400" b="1" dirty="0" smtClean="0">
              <a:latin typeface="Adobe 고딕 Std B" pitchFamily="34" charset="-127"/>
              <a:ea typeface="Adobe 고딕 Std B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Adobe 고딕 Std B" pitchFamily="34" charset="-127"/>
                <a:ea typeface="Adobe 고딕 Std B" pitchFamily="34" charset="-127"/>
              </a:rPr>
              <a:t>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       - 2020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년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: 7,981,913,641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원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, 2021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년  예상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: 130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억 원 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(09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월 현재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: 8,268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백만 원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신용등급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 : </a:t>
            </a:r>
            <a:r>
              <a:rPr lang="ko-KR" altLang="en-US" sz="1400" b="1" dirty="0" err="1" smtClean="0">
                <a:latin typeface="Adobe 고딕 Std B" pitchFamily="34" charset="-127"/>
                <a:ea typeface="Adobe 고딕 Std B" pitchFamily="34" charset="-127"/>
              </a:rPr>
              <a:t>나이스디앤비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 신용평가등급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 “BB0”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기업철학</a:t>
            </a:r>
            <a:endParaRPr lang="en-US" altLang="ko-KR" sz="1400" b="1" dirty="0" smtClean="0">
              <a:latin typeface="Adobe 고딕 Std B" pitchFamily="34" charset="-127"/>
              <a:ea typeface="Adobe 고딕 Std B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Adobe 고딕 Std B" pitchFamily="34" charset="-127"/>
                <a:ea typeface="Adobe 고딕 Std B" pitchFamily="34" charset="-127"/>
              </a:rPr>
              <a:t>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       - 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기업철학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: 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환</a:t>
            </a:r>
            <a:r>
              <a:rPr lang="ko-KR" altLang="en-US" sz="1400" b="1" dirty="0">
                <a:latin typeface="Adobe 고딕 Std B" pitchFamily="34" charset="-127"/>
                <a:ea typeface="Adobe 고딕 Std B" pitchFamily="34" charset="-127"/>
              </a:rPr>
              <a:t>경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기술을 통한 人類愛의 實現</a:t>
            </a:r>
            <a:endParaRPr lang="en-US" altLang="ko-KR" sz="1400" b="1" dirty="0" smtClean="0">
              <a:latin typeface="Adobe 고딕 Std B" pitchFamily="34" charset="-127"/>
              <a:ea typeface="Adobe 고딕 Std B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Adobe 고딕 Std B" pitchFamily="34" charset="-127"/>
                <a:ea typeface="Adobe 고딕 Std B" pitchFamily="34" charset="-127"/>
              </a:rPr>
              <a:t>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       - 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기술개발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Concept : IT +Nano + Bio Technology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의 기술 </a:t>
            </a:r>
            <a:r>
              <a:rPr lang="ko-KR" altLang="en-US" sz="1400" b="1" dirty="0" err="1" smtClean="0">
                <a:latin typeface="Adobe 고딕 Std B" pitchFamily="34" charset="-127"/>
                <a:ea typeface="Adobe 고딕 Std B" pitchFamily="34" charset="-127"/>
              </a:rPr>
              <a:t>융복합</a:t>
            </a:r>
            <a:endParaRPr lang="en-US" altLang="ko-KR" sz="1400" b="1" dirty="0" smtClean="0">
              <a:latin typeface="Adobe 고딕 Std B" pitchFamily="34" charset="-127"/>
              <a:ea typeface="Adobe 고딕 Std B" pitchFamily="34" charset="-127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수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    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상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Adobe 고딕 Std B" pitchFamily="34" charset="-127"/>
                <a:ea typeface="Adobe 고딕 Std B" pitchFamily="34" charset="-127"/>
              </a:rPr>
              <a:t>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       - 2020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년      기업은행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Best Partner 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상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(</a:t>
            </a:r>
            <a:r>
              <a:rPr lang="ko-KR" altLang="en-US" sz="1400" b="1" dirty="0" err="1" smtClean="0">
                <a:latin typeface="Adobe 고딕 Std B" pitchFamily="34" charset="-127"/>
                <a:ea typeface="Adobe 고딕 Std B" pitchFamily="34" charset="-127"/>
              </a:rPr>
              <a:t>오백만블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 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수출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Adobe 고딕 Std B" pitchFamily="34" charset="-127"/>
                <a:ea typeface="Adobe 고딕 Std B" pitchFamily="34" charset="-127"/>
              </a:rPr>
              <a:t>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       - 2021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년  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“</a:t>
            </a:r>
            <a:r>
              <a:rPr lang="ko-KR" altLang="en-US" sz="1400" b="1" dirty="0" err="1" smtClean="0">
                <a:latin typeface="Adobe 고딕 Std B" pitchFamily="34" charset="-127"/>
                <a:ea typeface="Adobe 고딕 Std B" pitchFamily="34" charset="-127"/>
              </a:rPr>
              <a:t>천만블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 수출의 탑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”</a:t>
            </a:r>
          </a:p>
        </p:txBody>
      </p:sp>
      <p:pic>
        <p:nvPicPr>
          <p:cNvPr id="1026" name="Picture 2" descr="C:\Users\user\Desktop\홈페이지 수정\20211103_홈페이지 수정\수출탑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379" y="1069005"/>
            <a:ext cx="2304707" cy="6339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499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30236" y="352066"/>
            <a:ext cx="21180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ORGANIZATION</a:t>
            </a:r>
            <a:endParaRPr lang="ko-KR" altLang="en-US" sz="20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97897" y="192663"/>
            <a:ext cx="422695" cy="564041"/>
          </a:xfrm>
          <a:prstGeom prst="rect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ko-KR" altLang="en-US" sz="28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591530" y="192663"/>
            <a:ext cx="193514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05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COMPANY INTRODUCTION</a:t>
            </a:r>
            <a:endParaRPr lang="ko-KR" altLang="en-US" sz="105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user\Desktop\HQTTS inspection_20211117\General\Organizat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244" y="891079"/>
            <a:ext cx="9934906" cy="6146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7701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30236" y="352066"/>
            <a:ext cx="21180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ORGANIZATION</a:t>
            </a:r>
          </a:p>
          <a:p>
            <a:r>
              <a:rPr lang="en-US" altLang="ko-KR" sz="20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Man Profile</a:t>
            </a:r>
            <a:endParaRPr lang="ko-KR" altLang="en-US" sz="20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97897" y="192663"/>
            <a:ext cx="422695" cy="564041"/>
          </a:xfrm>
          <a:prstGeom prst="rect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ko-KR" altLang="en-US" sz="28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591530" y="192663"/>
            <a:ext cx="193514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05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COMPANY INTRODUCTION</a:t>
            </a:r>
            <a:endParaRPr lang="ko-KR" altLang="en-US" sz="105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0" name="Group 5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87293480"/>
              </p:ext>
            </p:extLst>
          </p:nvPr>
        </p:nvGraphicFramePr>
        <p:xfrm>
          <a:off x="738188" y="1277938"/>
          <a:ext cx="9434512" cy="5113337"/>
        </p:xfrm>
        <a:graphic>
          <a:graphicData uri="http://schemas.openxmlformats.org/drawingml/2006/table">
            <a:tbl>
              <a:tblPr/>
              <a:tblGrid>
                <a:gridCol w="1509717"/>
                <a:gridCol w="2032500"/>
                <a:gridCol w="2667656"/>
                <a:gridCol w="3224639"/>
              </a:tblGrid>
              <a:tr h="4210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   분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학력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전공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주요  경력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  타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5452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Chairman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회장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이강수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(63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광운공과대학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전자재료공학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건국대학원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경영학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(MBA)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제품개발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32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아이앤비코리아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회장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현재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아이앤비에어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대표이사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(20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SK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텔레콤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센터장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(2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SK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건설 통신사업팀장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(19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SK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건설 환경사업팀장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공공구매 유공자상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산자부장관상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중소기업특별위원회상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중소기업청장상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지경부장관상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서울시장상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351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CEO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사장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김명숙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(56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조치원여고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특허출원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31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아이앤비코리아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대표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현재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아이앤비에어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팀장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(10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기업은행장 베스트파트너상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58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회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천만블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수출의탑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대통령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118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CTO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연구소장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전명표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(61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KAIST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박사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Electronic Material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KAIST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석사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Material Sci. &amp; </a:t>
                      </a:r>
                      <a:r>
                        <a:rPr kumimoji="1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Eng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한양대학교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Material Engineering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SCI and KCI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논문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64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건 발표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삼성전기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책임연구원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MLCC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개발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한국세라믹기술원 수석연구원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IAQ Sensors (CO, </a:t>
                      </a:r>
                      <a:r>
                        <a:rPr kumimoji="1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Nox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SCR Catalysts, Electronic Material and Devices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200" b="0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50</a:t>
                      </a:r>
                      <a:r>
                        <a:rPr lang="en-US" sz="1200" b="0" kern="1200" baseline="30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th</a:t>
                      </a:r>
                      <a:r>
                        <a:rPr lang="en-US" sz="1200" b="0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year’s technology development award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200" b="0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Who’s who in the world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200" b="0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IBC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200" b="0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Annual achievement award (KICET)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200" b="0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Encouragement award (Samsung electro-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200" b="0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mechanics)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200" b="0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Best Paper</a:t>
                      </a:r>
                      <a:r>
                        <a:rPr lang="en-US" sz="1200" b="0" kern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award (Korea association of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FF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200" b="0" kern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crystal growth)</a:t>
                      </a:r>
                      <a:endParaRPr lang="en-US" sz="1200" b="0" kern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4049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43069" y="809618"/>
            <a:ext cx="2523956" cy="2628050"/>
          </a:xfrm>
          <a:prstGeom prst="rect">
            <a:avLst/>
          </a:prstGeom>
          <a:noFill/>
          <a:ln w="508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mtClean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endParaRPr lang="en-US" altLang="ko-KR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endParaRPr lang="en-US" altLang="ko-KR" smtClean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endParaRPr lang="en-US" altLang="ko-KR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endParaRPr lang="en-US" altLang="ko-KR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10524" y="1865149"/>
            <a:ext cx="81304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800" b="1">
                <a:solidFill>
                  <a:srgbClr val="FFFFFF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2</a:t>
            </a:r>
            <a:endParaRPr lang="ko-KR" altLang="en-US" sz="8800" b="1">
              <a:solidFill>
                <a:srgbClr val="FFFFFF"/>
              </a:solidFill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4883" y="3498140"/>
            <a:ext cx="28435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TECHNICAL  INTRODUCTION</a:t>
            </a:r>
            <a:endParaRPr lang="ko-KR" altLang="en-US" sz="1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48394" y="2961868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보유</a:t>
            </a:r>
            <a:r>
              <a:rPr lang="en-US" altLang="ko-KR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기술 소개</a:t>
            </a:r>
            <a:endParaRPr lang="ko-KR" altLang="en-US" dirty="0">
              <a:solidFill>
                <a:srgbClr val="FFFFFF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67025" y="1428715"/>
            <a:ext cx="4782078" cy="10618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4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특허보유현황 </a:t>
            </a:r>
            <a:r>
              <a:rPr lang="en-US" altLang="ko-KR" sz="14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(Patents)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4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품질인증서</a:t>
            </a:r>
            <a:r>
              <a:rPr lang="en-US" altLang="ko-KR" sz="14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4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보유현황 </a:t>
            </a:r>
            <a:r>
              <a:rPr lang="en-US" altLang="ko-KR" sz="14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(Quality Management System)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4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해외 제품인증서 보유현황 </a:t>
            </a:r>
            <a:r>
              <a:rPr lang="en-US" altLang="ko-KR" sz="14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(Offshore</a:t>
            </a:r>
            <a:r>
              <a:rPr lang="ko-KR" altLang="en-US" sz="14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1400" dirty="0" smtClean="0">
                <a:solidFill>
                  <a:srgbClr val="FFFF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Safety Certificates)</a:t>
            </a:r>
          </a:p>
        </p:txBody>
      </p:sp>
    </p:spTree>
    <p:extLst>
      <p:ext uri="{BB962C8B-B14F-4D97-AF65-F5344CB8AC3E}">
        <p14:creationId xmlns:p14="http://schemas.microsoft.com/office/powerpoint/2010/main" val="569547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/>
          <p:cNvGrpSpPr/>
          <p:nvPr/>
        </p:nvGrpSpPr>
        <p:grpSpPr>
          <a:xfrm>
            <a:off x="197898" y="192664"/>
            <a:ext cx="4187122" cy="564041"/>
            <a:chOff x="225631" y="174744"/>
            <a:chExt cx="4773920" cy="511580"/>
          </a:xfrm>
        </p:grpSpPr>
        <p:sp>
          <p:nvSpPr>
            <p:cNvPr id="11" name="TextBox 10"/>
            <p:cNvSpPr txBox="1"/>
            <p:nvPr/>
          </p:nvSpPr>
          <p:spPr>
            <a:xfrm>
              <a:off x="1066075" y="319321"/>
              <a:ext cx="3933476" cy="3628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dirty="0" smtClean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특허보유현황</a:t>
              </a:r>
              <a:r>
                <a:rPr lang="en-US" altLang="ko-KR" sz="2000" dirty="0" smtClean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(Patents : 33</a:t>
              </a:r>
              <a:r>
                <a:rPr lang="ko-KR" altLang="en-US" sz="2000" dirty="0" smtClean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건</a:t>
              </a:r>
              <a:r>
                <a:rPr lang="en-US" altLang="ko-KR" sz="2000" dirty="0" smtClean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)</a:t>
              </a:r>
              <a:endParaRPr lang="ko-KR" alt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225631" y="174744"/>
              <a:ext cx="481932" cy="511580"/>
            </a:xfrm>
            <a:prstGeom prst="rect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8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ko-KR" altLang="en-US" sz="2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994703" y="174744"/>
              <a:ext cx="2301381" cy="2302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1050" dirty="0" smtClean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TECHNICAL INTRODUCTION</a:t>
              </a:r>
              <a:endParaRPr lang="ko-KR" altLang="en-US" sz="10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3074" name="Picture 2" descr="C:\Users\user\Desktop\HQTTS inspection_20211117\General\특허 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85"/>
          <a:stretch/>
        </p:blipFill>
        <p:spPr bwMode="auto">
          <a:xfrm>
            <a:off x="542595" y="1142999"/>
            <a:ext cx="4915230" cy="542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Desktop\HQTTS inspection_20211117\General\특허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60"/>
          <a:stretch/>
        </p:blipFill>
        <p:spPr bwMode="auto">
          <a:xfrm>
            <a:off x="5457825" y="1590675"/>
            <a:ext cx="4638674" cy="501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6555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/>
          <p:cNvGrpSpPr/>
          <p:nvPr/>
        </p:nvGrpSpPr>
        <p:grpSpPr>
          <a:xfrm>
            <a:off x="197898" y="192664"/>
            <a:ext cx="6889879" cy="564041"/>
            <a:chOff x="225631" y="174744"/>
            <a:chExt cx="7855447" cy="511580"/>
          </a:xfrm>
        </p:grpSpPr>
        <p:sp>
          <p:nvSpPr>
            <p:cNvPr id="11" name="TextBox 10"/>
            <p:cNvSpPr txBox="1"/>
            <p:nvPr/>
          </p:nvSpPr>
          <p:spPr>
            <a:xfrm>
              <a:off x="1055216" y="319321"/>
              <a:ext cx="7025862" cy="3628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000" dirty="0" smtClean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Quality Management System (ISO 9001/ISO 13485)</a:t>
              </a:r>
              <a:endParaRPr lang="ko-KR" alt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225631" y="174744"/>
              <a:ext cx="481932" cy="511580"/>
            </a:xfrm>
            <a:prstGeom prst="rect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8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ko-KR" altLang="en-US" sz="2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994705" y="174744"/>
              <a:ext cx="2301380" cy="2302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1050" dirty="0" smtClean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TECHNICAL INTRODUCTION</a:t>
              </a:r>
              <a:endParaRPr lang="ko-KR" altLang="en-US" sz="10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4098" name="Picture 2" descr="C:\Users\user\Desktop\HQTTS inspection_20211117\General\ISO 9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92" y="876299"/>
            <a:ext cx="4433275" cy="6257925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er\Desktop\HQTTS inspection_20211117\General\ISO 1348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325" y="876299"/>
            <a:ext cx="4388137" cy="6257925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25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/>
          <p:cNvGrpSpPr/>
          <p:nvPr/>
        </p:nvGrpSpPr>
        <p:grpSpPr>
          <a:xfrm>
            <a:off x="197898" y="192664"/>
            <a:ext cx="5734212" cy="564041"/>
            <a:chOff x="225631" y="174744"/>
            <a:chExt cx="6537824" cy="511580"/>
          </a:xfrm>
        </p:grpSpPr>
        <p:sp>
          <p:nvSpPr>
            <p:cNvPr id="11" name="TextBox 10"/>
            <p:cNvSpPr txBox="1"/>
            <p:nvPr/>
          </p:nvSpPr>
          <p:spPr>
            <a:xfrm>
              <a:off x="1066075" y="319321"/>
              <a:ext cx="5697380" cy="3628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dirty="0" smtClean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해외 안전인증 </a:t>
              </a:r>
              <a:r>
                <a:rPr lang="en-US" altLang="ko-KR" sz="2000" dirty="0" smtClean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(Offshore Safety Certificates)</a:t>
              </a:r>
              <a:endParaRPr lang="ko-KR" alt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225631" y="174744"/>
              <a:ext cx="481932" cy="511580"/>
            </a:xfrm>
            <a:prstGeom prst="rect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8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ko-KR" altLang="en-US" sz="2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994703" y="174744"/>
              <a:ext cx="2301381" cy="2302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1050" dirty="0" smtClean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TECHNICAL INTRODUCTION</a:t>
              </a:r>
              <a:endParaRPr lang="ko-KR" altLang="en-US" sz="10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5122" name="Picture 2" descr="C:\Users\user\Desktop\HQTTS inspection_20211117\General\기술인증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45" y="1105170"/>
            <a:ext cx="9374188" cy="5555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4709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197897" y="192664"/>
            <a:ext cx="2346676" cy="564041"/>
            <a:chOff x="225631" y="174744"/>
            <a:chExt cx="2675546" cy="511580"/>
          </a:xfrm>
        </p:grpSpPr>
        <p:sp>
          <p:nvSpPr>
            <p:cNvPr id="4" name="TextBox 3"/>
            <p:cNvSpPr txBox="1"/>
            <p:nvPr/>
          </p:nvSpPr>
          <p:spPr>
            <a:xfrm>
              <a:off x="718559" y="319321"/>
              <a:ext cx="1336380" cy="3628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dirty="0" smtClean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제품 소개</a:t>
              </a:r>
              <a:endParaRPr lang="ko-KR" alt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" name="직사각형 4"/>
            <p:cNvSpPr/>
            <p:nvPr/>
          </p:nvSpPr>
          <p:spPr>
            <a:xfrm>
              <a:off x="225631" y="174744"/>
              <a:ext cx="481932" cy="511580"/>
            </a:xfrm>
            <a:prstGeom prst="rect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80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sz="28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669249" y="174744"/>
              <a:ext cx="2231928" cy="2302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1050" dirty="0" smtClean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PRODUCT</a:t>
              </a:r>
              <a:r>
                <a:rPr lang="ko-KR" altLang="en-US" sz="1050" dirty="0" smtClean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ko-KR" sz="1050" dirty="0" smtClean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INTRODUCTION</a:t>
              </a:r>
              <a:endParaRPr lang="ko-KR" altLang="en-US" sz="10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6146" name="Picture 2" descr="C:\Users\user\Desktop\HQTTS inspection_20211117\General\Product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6" y="794805"/>
            <a:ext cx="9021763" cy="628262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5551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111687" y="2229329"/>
            <a:ext cx="2473791" cy="3109703"/>
          </a:xfrm>
          <a:prstGeom prst="rect">
            <a:avLst/>
          </a:prstGeom>
          <a:noFill/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mtClean="0">
                <a:solidFill>
                  <a:schemeClr val="tx1"/>
                </a:solidFill>
                <a:latin typeface="Arial Black" panose="020B0A04020102020204" pitchFamily="34" charset="0"/>
              </a:rPr>
              <a:t>THANK YOU</a:t>
            </a:r>
            <a:endParaRPr lang="ko-KR" altLang="en-US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986633" y="7255862"/>
            <a:ext cx="32063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solidFill>
                  <a:schemeClr val="bg1"/>
                </a:solidFill>
              </a:rPr>
              <a:t>Copyright ⓒ </a:t>
            </a:r>
            <a:r>
              <a:rPr lang="en-US" altLang="ko-KR" sz="1200" dirty="0" smtClean="0">
                <a:solidFill>
                  <a:schemeClr val="bg1"/>
                </a:solidFill>
              </a:rPr>
              <a:t>2016 KOMC </a:t>
            </a:r>
            <a:r>
              <a:rPr lang="en-US" altLang="ko-KR" sz="1200" dirty="0">
                <a:solidFill>
                  <a:schemeClr val="bg1"/>
                </a:solidFill>
              </a:rPr>
              <a:t>all rights reserved.</a:t>
            </a:r>
            <a:endParaRPr lang="ko-KR" altLang="en-US" sz="12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79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사용자 지정 1">
      <a:dk1>
        <a:srgbClr val="3D3A35"/>
      </a:dk1>
      <a:lt1>
        <a:srgbClr val="BEB7B1"/>
      </a:lt1>
      <a:dk2>
        <a:srgbClr val="5F5F5D"/>
      </a:dk2>
      <a:lt2>
        <a:srgbClr val="D1C6AE"/>
      </a:lt2>
      <a:accent1>
        <a:srgbClr val="7C7C7A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사용자 지정 3">
      <a:majorFont>
        <a:latin typeface="Arial Unicode MS"/>
        <a:ea typeface="나눔바른고딕"/>
        <a:cs typeface=""/>
      </a:majorFont>
      <a:minorFont>
        <a:latin typeface="Arial"/>
        <a:ea typeface="나눔바른고딕"/>
        <a:cs typeface="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2593</TotalTime>
  <Words>472</Words>
  <Application>Microsoft Office PowerPoint</Application>
  <PresentationFormat>사용자 지정</PresentationFormat>
  <Paragraphs>133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20" baseType="lpstr">
      <vt:lpstr>굴림</vt:lpstr>
      <vt:lpstr>Arial</vt:lpstr>
      <vt:lpstr>Arial Unicode MS</vt:lpstr>
      <vt:lpstr>나눔바른고딕</vt:lpstr>
      <vt:lpstr>Wingdings</vt:lpstr>
      <vt:lpstr>Arial Black</vt:lpstr>
      <vt:lpstr>Adobe 고딕 Std B</vt:lpstr>
      <vt:lpstr>맑은 고딕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사용자PC</dc:creator>
  <cp:lastModifiedBy>Windows 사용자</cp:lastModifiedBy>
  <cp:revision>210</cp:revision>
  <cp:lastPrinted>2021-11-16T05:54:49Z</cp:lastPrinted>
  <dcterms:created xsi:type="dcterms:W3CDTF">2016-02-12T05:52:19Z</dcterms:created>
  <dcterms:modified xsi:type="dcterms:W3CDTF">2021-12-13T06:58:50Z</dcterms:modified>
</cp:coreProperties>
</file>