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3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7E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680"/>
  </p:normalViewPr>
  <p:slideViewPr>
    <p:cSldViewPr snapToGrid="0" snapToObjects="1">
      <p:cViewPr varScale="1">
        <p:scale>
          <a:sx n="113" d="100"/>
          <a:sy n="113" d="100"/>
        </p:scale>
        <p:origin x="6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x-none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A208E-8E66-0946-9966-6CAC38F61BE2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x-none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x-none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219F1B-23D2-B446-AD11-B5DE1BCF384B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111746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Virus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en.wikipedia.org/wiki/Strain_(biology)" TargetMode="External"/><Relationship Id="rId4" Type="http://schemas.openxmlformats.org/officeDocument/2006/relationships/hyperlink" Target="https://en.wikipedia.org/wiki/Antibiotic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this situation, Phage therapy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can be an alternative to antibiotics.</a:t>
            </a:r>
          </a:p>
          <a:p>
            <a:endParaRPr lang="en-US" altLang="x-none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x-non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Phage means bacteriophage which is a form of </a:t>
            </a:r>
            <a:r>
              <a:rPr lang="en-US" altLang="x-non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Virus"/>
              </a:rPr>
              <a:t>viruses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And they </a:t>
            </a:r>
            <a:r>
              <a:rPr lang="en-US" altLang="x-non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much more specific than </a:t>
            </a:r>
            <a:r>
              <a:rPr lang="en-US" altLang="x-non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Antibiotics"/>
              </a:rPr>
              <a:t>antibiotics</a:t>
            </a:r>
            <a:r>
              <a:rPr lang="en-US" altLang="x-non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phage will kill a bacterium only if it matches the specific </a:t>
            </a:r>
            <a:r>
              <a:rPr lang="en-US" altLang="x-non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Strain (biology)"/>
              </a:rPr>
              <a:t>strain</a:t>
            </a:r>
            <a:r>
              <a:rPr lang="en-US" altLang="x-non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x-none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specificity is also a disadvantage in the view of bioengineer in that it is hard to modify their genome to match specific strains of bacterium.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of the main example is that researchers use an </a:t>
            </a:r>
            <a:r>
              <a:rPr lang="en-US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vivo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system which uses bacteria cells where the phage’s genome is modified in,</a:t>
            </a:r>
            <a:r>
              <a:rPr lang="en-US" altLang="ko-K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altLang="ko-K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yield to modify their genome has low efficiency because of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 virulence against the host cell or their</a:t>
            </a:r>
            <a:r>
              <a:rPr lang="en-US" altLang="ko-K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long genome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Therefore I suggested</a:t>
            </a:r>
            <a:r>
              <a:rPr lang="en-US" altLang="ko-KR" baseline="0" dirty="0"/>
              <a:t> </a:t>
            </a:r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cell-free DNA synthesis method for phage genome construction.</a:t>
            </a:r>
          </a:p>
          <a:p>
            <a: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</a:t>
            </a:r>
            <a:r>
              <a:rPr lang="en-US" altLang="ko-KR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cell-free synthesis, I used a cell-free cloning method that could produce 10,000 copies per a DNA clone without cell.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EE867-718E-4E79-9586-32CA5D8ED334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27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46509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718056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874885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1747754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99536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15243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083381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235087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213044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73158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955859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7B40F-E8FC-FF4F-8939-122435DA1BE7}" type="datetimeFigureOut">
              <a:rPr kumimoji="1" lang="x-none" altLang="en-US" smtClean="0"/>
              <a:t>2021-12-17</a:t>
            </a:fld>
            <a:endParaRPr kumimoji="1" lang="x-non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x-none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8F95A-76D0-194C-9AE5-A5986087618D}" type="slidenum">
              <a:rPr kumimoji="1" lang="x-none" altLang="en-US" smtClean="0"/>
              <a:t>‹#›</a:t>
            </a:fld>
            <a:endParaRPr kumimoji="1" lang="x-none" altLang="en-US"/>
          </a:p>
        </p:txBody>
      </p:sp>
    </p:spTree>
    <p:extLst>
      <p:ext uri="{BB962C8B-B14F-4D97-AF65-F5344CB8AC3E}">
        <p14:creationId xmlns:p14="http://schemas.microsoft.com/office/powerpoint/2010/main" val="366138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그림 4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90019">
            <a:off x="971341" y="1652373"/>
            <a:ext cx="802170" cy="918080"/>
          </a:xfrm>
          <a:prstGeom prst="rect">
            <a:avLst/>
          </a:prstGeom>
        </p:spPr>
      </p:pic>
      <p:grpSp>
        <p:nvGrpSpPr>
          <p:cNvPr id="224" name="그룹 223"/>
          <p:cNvGrpSpPr/>
          <p:nvPr/>
        </p:nvGrpSpPr>
        <p:grpSpPr>
          <a:xfrm>
            <a:off x="0" y="-3"/>
            <a:ext cx="9144000" cy="621368"/>
            <a:chOff x="0" y="-3"/>
            <a:chExt cx="9144000" cy="621368"/>
          </a:xfrm>
        </p:grpSpPr>
        <p:grpSp>
          <p:nvGrpSpPr>
            <p:cNvPr id="225" name="그룹 224"/>
            <p:cNvGrpSpPr/>
            <p:nvPr/>
          </p:nvGrpSpPr>
          <p:grpSpPr>
            <a:xfrm>
              <a:off x="0" y="1"/>
              <a:ext cx="9144000" cy="621364"/>
              <a:chOff x="0" y="1896532"/>
              <a:chExt cx="9144000" cy="2427212"/>
            </a:xfrm>
          </p:grpSpPr>
          <p:sp>
            <p:nvSpPr>
              <p:cNvPr id="227" name="직각 삼각형 226"/>
              <p:cNvSpPr/>
              <p:nvPr/>
            </p:nvSpPr>
            <p:spPr>
              <a:xfrm>
                <a:off x="0" y="1896533"/>
                <a:ext cx="1024466" cy="2427211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accent6">
                      <a:lumMod val="89000"/>
                      <a:alpha val="36000"/>
                    </a:schemeClr>
                  </a:gs>
                  <a:gs pos="23000">
                    <a:schemeClr val="accent6">
                      <a:lumMod val="89000"/>
                      <a:alpha val="34000"/>
                    </a:schemeClr>
                  </a:gs>
                  <a:gs pos="69000">
                    <a:schemeClr val="accent6">
                      <a:lumMod val="75000"/>
                      <a:alpha val="79000"/>
                    </a:schemeClr>
                  </a:gs>
                  <a:gs pos="97000">
                    <a:schemeClr val="accent6">
                      <a:lumMod val="70000"/>
                    </a:schemeClr>
                  </a:gs>
                </a:gsLst>
                <a:lin ang="9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8" name="직사각형 227"/>
              <p:cNvSpPr/>
              <p:nvPr/>
            </p:nvSpPr>
            <p:spPr>
              <a:xfrm>
                <a:off x="0" y="1896532"/>
                <a:ext cx="9144000" cy="2427211"/>
              </a:xfrm>
              <a:prstGeom prst="rect">
                <a:avLst/>
              </a:prstGeom>
              <a:solidFill>
                <a:srgbClr val="00653E">
                  <a:alpha val="7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26" name="직각 삼각형 225"/>
            <p:cNvSpPr/>
            <p:nvPr/>
          </p:nvSpPr>
          <p:spPr>
            <a:xfrm rot="10800000">
              <a:off x="8534396" y="-3"/>
              <a:ext cx="609599" cy="621367"/>
            </a:xfrm>
            <a:prstGeom prst="rtTriangle">
              <a:avLst/>
            </a:prstGeom>
            <a:gradFill flip="none" rotWithShape="1">
              <a:gsLst>
                <a:gs pos="34000">
                  <a:schemeClr val="bg1">
                    <a:alpha val="51000"/>
                  </a:schemeClr>
                </a:gs>
                <a:gs pos="56000">
                  <a:schemeClr val="accent6">
                    <a:lumMod val="89000"/>
                    <a:alpha val="34000"/>
                  </a:schemeClr>
                </a:gs>
                <a:gs pos="78000">
                  <a:schemeClr val="accent6">
                    <a:lumMod val="75000"/>
                    <a:alpha val="79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lin ang="8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-3" y="6519333"/>
            <a:ext cx="9144000" cy="338667"/>
          </a:xfrm>
          <a:prstGeom prst="rect">
            <a:avLst/>
          </a:prstGeom>
          <a:solidFill>
            <a:srgbClr val="00653E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제목 2"/>
          <p:cNvSpPr>
            <a:spLocks noGrp="1"/>
          </p:cNvSpPr>
          <p:nvPr>
            <p:ph type="title"/>
          </p:nvPr>
        </p:nvSpPr>
        <p:spPr>
          <a:xfrm>
            <a:off x="212725" y="73642"/>
            <a:ext cx="8718550" cy="547722"/>
          </a:xfrm>
        </p:spPr>
        <p:txBody>
          <a:bodyPr>
            <a:normAutofit fontScale="90000"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Assembly and engineering of phage genome using error-free DNA</a:t>
            </a:r>
            <a:endParaRPr lang="ko-KR" altLang="en-US" sz="2400" b="1" dirty="0">
              <a:solidFill>
                <a:schemeClr val="bg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54647" y="897768"/>
            <a:ext cx="4745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/>
              <a:t>파지 바이러스 인공 합성</a:t>
            </a:r>
            <a:endParaRPr lang="ko-KR" alt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581673" y="1408654"/>
            <a:ext cx="3625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인공적으로 합성된 바이러스 </a:t>
            </a:r>
            <a:r>
              <a:rPr lang="ko-KR" altLang="en-US" b="1" dirty="0" err="1" smtClean="0"/>
              <a:t>지놈</a:t>
            </a:r>
            <a:endParaRPr lang="ko-KR" altLang="en-US" b="1" dirty="0"/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800000">
            <a:off x="620993" y="2262195"/>
            <a:ext cx="1038958" cy="1189083"/>
          </a:xfrm>
          <a:prstGeom prst="rect">
            <a:avLst/>
          </a:prstGeom>
        </p:spPr>
      </p:pic>
      <p:sp>
        <p:nvSpPr>
          <p:cNvPr id="13" name="자유형 12"/>
          <p:cNvSpPr/>
          <p:nvPr/>
        </p:nvSpPr>
        <p:spPr>
          <a:xfrm rot="21319432" flipH="1">
            <a:off x="618578" y="4426963"/>
            <a:ext cx="6206135" cy="2053748"/>
          </a:xfrm>
          <a:custGeom>
            <a:avLst/>
            <a:gdLst>
              <a:gd name="connsiteX0" fmla="*/ 0 w 8343900"/>
              <a:gd name="connsiteY0" fmla="*/ 2757893 h 2757893"/>
              <a:gd name="connsiteX1" fmla="*/ 553915 w 8343900"/>
              <a:gd name="connsiteY1" fmla="*/ 1570931 h 2757893"/>
              <a:gd name="connsiteX2" fmla="*/ 2593730 w 8343900"/>
              <a:gd name="connsiteY2" fmla="*/ 208123 h 2757893"/>
              <a:gd name="connsiteX3" fmla="*/ 5873261 w 8343900"/>
              <a:gd name="connsiteY3" fmla="*/ 102616 h 2757893"/>
              <a:gd name="connsiteX4" fmla="*/ 7737230 w 8343900"/>
              <a:gd name="connsiteY4" fmla="*/ 1166485 h 2757893"/>
              <a:gd name="connsiteX5" fmla="*/ 8343900 w 8343900"/>
              <a:gd name="connsiteY5" fmla="*/ 2626008 h 2757893"/>
              <a:gd name="connsiteX0" fmla="*/ 0 w 8717775"/>
              <a:gd name="connsiteY0" fmla="*/ 3256022 h 3256022"/>
              <a:gd name="connsiteX1" fmla="*/ 927790 w 8717775"/>
              <a:gd name="connsiteY1" fmla="*/ 1570931 h 3256022"/>
              <a:gd name="connsiteX2" fmla="*/ 2967605 w 8717775"/>
              <a:gd name="connsiteY2" fmla="*/ 208123 h 3256022"/>
              <a:gd name="connsiteX3" fmla="*/ 6247136 w 8717775"/>
              <a:gd name="connsiteY3" fmla="*/ 102616 h 3256022"/>
              <a:gd name="connsiteX4" fmla="*/ 8111105 w 8717775"/>
              <a:gd name="connsiteY4" fmla="*/ 1166485 h 3256022"/>
              <a:gd name="connsiteX5" fmla="*/ 8717775 w 8717775"/>
              <a:gd name="connsiteY5" fmla="*/ 2626008 h 3256022"/>
              <a:gd name="connsiteX0" fmla="*/ 0 w 8400872"/>
              <a:gd name="connsiteY0" fmla="*/ 3247744 h 3247744"/>
              <a:gd name="connsiteX1" fmla="*/ 610887 w 8400872"/>
              <a:gd name="connsiteY1" fmla="*/ 1570931 h 3247744"/>
              <a:gd name="connsiteX2" fmla="*/ 2650702 w 8400872"/>
              <a:gd name="connsiteY2" fmla="*/ 208123 h 3247744"/>
              <a:gd name="connsiteX3" fmla="*/ 5930233 w 8400872"/>
              <a:gd name="connsiteY3" fmla="*/ 102616 h 3247744"/>
              <a:gd name="connsiteX4" fmla="*/ 7794202 w 8400872"/>
              <a:gd name="connsiteY4" fmla="*/ 1166485 h 3247744"/>
              <a:gd name="connsiteX5" fmla="*/ 8400872 w 8400872"/>
              <a:gd name="connsiteY5" fmla="*/ 2626008 h 3247744"/>
              <a:gd name="connsiteX0" fmla="*/ 0 w 8236849"/>
              <a:gd name="connsiteY0" fmla="*/ 3247744 h 3247744"/>
              <a:gd name="connsiteX1" fmla="*/ 610887 w 8236849"/>
              <a:gd name="connsiteY1" fmla="*/ 1570931 h 3247744"/>
              <a:gd name="connsiteX2" fmla="*/ 2650702 w 8236849"/>
              <a:gd name="connsiteY2" fmla="*/ 208123 h 3247744"/>
              <a:gd name="connsiteX3" fmla="*/ 5930233 w 8236849"/>
              <a:gd name="connsiteY3" fmla="*/ 102616 h 3247744"/>
              <a:gd name="connsiteX4" fmla="*/ 7794202 w 8236849"/>
              <a:gd name="connsiteY4" fmla="*/ 1166485 h 3247744"/>
              <a:gd name="connsiteX5" fmla="*/ 8236849 w 8236849"/>
              <a:gd name="connsiteY5" fmla="*/ 2425735 h 3247744"/>
              <a:gd name="connsiteX0" fmla="*/ 0 w 8236849"/>
              <a:gd name="connsiteY0" fmla="*/ 3230602 h 3230602"/>
              <a:gd name="connsiteX1" fmla="*/ 610887 w 8236849"/>
              <a:gd name="connsiteY1" fmla="*/ 1553789 h 3230602"/>
              <a:gd name="connsiteX2" fmla="*/ 2650702 w 8236849"/>
              <a:gd name="connsiteY2" fmla="*/ 190981 h 3230602"/>
              <a:gd name="connsiteX3" fmla="*/ 5930233 w 8236849"/>
              <a:gd name="connsiteY3" fmla="*/ 85474 h 3230602"/>
              <a:gd name="connsiteX4" fmla="*/ 7565253 w 8236849"/>
              <a:gd name="connsiteY4" fmla="*/ 903851 h 3230602"/>
              <a:gd name="connsiteX5" fmla="*/ 8236849 w 8236849"/>
              <a:gd name="connsiteY5" fmla="*/ 2408593 h 3230602"/>
              <a:gd name="connsiteX0" fmla="*/ 0 w 8236849"/>
              <a:gd name="connsiteY0" fmla="*/ 3187839 h 3187839"/>
              <a:gd name="connsiteX1" fmla="*/ 610887 w 8236849"/>
              <a:gd name="connsiteY1" fmla="*/ 1511026 h 3187839"/>
              <a:gd name="connsiteX2" fmla="*/ 2632297 w 8236849"/>
              <a:gd name="connsiteY2" fmla="*/ 263069 h 3187839"/>
              <a:gd name="connsiteX3" fmla="*/ 5930233 w 8236849"/>
              <a:gd name="connsiteY3" fmla="*/ 42711 h 3187839"/>
              <a:gd name="connsiteX4" fmla="*/ 7565253 w 8236849"/>
              <a:gd name="connsiteY4" fmla="*/ 861088 h 3187839"/>
              <a:gd name="connsiteX5" fmla="*/ 8236849 w 8236849"/>
              <a:gd name="connsiteY5" fmla="*/ 2365830 h 3187839"/>
              <a:gd name="connsiteX0" fmla="*/ 0 w 8042629"/>
              <a:gd name="connsiteY0" fmla="*/ 3189885 h 3189884"/>
              <a:gd name="connsiteX1" fmla="*/ 416667 w 8042629"/>
              <a:gd name="connsiteY1" fmla="*/ 1511025 h 3189884"/>
              <a:gd name="connsiteX2" fmla="*/ 2438077 w 8042629"/>
              <a:gd name="connsiteY2" fmla="*/ 263068 h 3189884"/>
              <a:gd name="connsiteX3" fmla="*/ 5736013 w 8042629"/>
              <a:gd name="connsiteY3" fmla="*/ 42710 h 3189884"/>
              <a:gd name="connsiteX4" fmla="*/ 7371033 w 8042629"/>
              <a:gd name="connsiteY4" fmla="*/ 861087 h 3189884"/>
              <a:gd name="connsiteX5" fmla="*/ 8042629 w 8042629"/>
              <a:gd name="connsiteY5" fmla="*/ 2365829 h 3189884"/>
              <a:gd name="connsiteX0" fmla="*/ 0 w 8042629"/>
              <a:gd name="connsiteY0" fmla="*/ 3192045 h 3192045"/>
              <a:gd name="connsiteX1" fmla="*/ 527558 w 8042629"/>
              <a:gd name="connsiteY1" fmla="*/ 1584865 h 3192045"/>
              <a:gd name="connsiteX2" fmla="*/ 2438077 w 8042629"/>
              <a:gd name="connsiteY2" fmla="*/ 265228 h 3192045"/>
              <a:gd name="connsiteX3" fmla="*/ 5736013 w 8042629"/>
              <a:gd name="connsiteY3" fmla="*/ 44870 h 3192045"/>
              <a:gd name="connsiteX4" fmla="*/ 7371033 w 8042629"/>
              <a:gd name="connsiteY4" fmla="*/ 863247 h 3192045"/>
              <a:gd name="connsiteX5" fmla="*/ 8042629 w 8042629"/>
              <a:gd name="connsiteY5" fmla="*/ 2367989 h 3192045"/>
              <a:gd name="connsiteX0" fmla="*/ 550732 w 7557887"/>
              <a:gd name="connsiteY0" fmla="*/ 3093500 h 3093500"/>
              <a:gd name="connsiteX1" fmla="*/ 42816 w 7557887"/>
              <a:gd name="connsiteY1" fmla="*/ 1584865 h 3093500"/>
              <a:gd name="connsiteX2" fmla="*/ 1953335 w 7557887"/>
              <a:gd name="connsiteY2" fmla="*/ 265228 h 3093500"/>
              <a:gd name="connsiteX3" fmla="*/ 5251271 w 7557887"/>
              <a:gd name="connsiteY3" fmla="*/ 44870 h 3093500"/>
              <a:gd name="connsiteX4" fmla="*/ 6886291 w 7557887"/>
              <a:gd name="connsiteY4" fmla="*/ 863247 h 3093500"/>
              <a:gd name="connsiteX5" fmla="*/ 7557887 w 7557887"/>
              <a:gd name="connsiteY5" fmla="*/ 2367989 h 3093500"/>
              <a:gd name="connsiteX0" fmla="*/ 542366 w 7549521"/>
              <a:gd name="connsiteY0" fmla="*/ 3093468 h 3093468"/>
              <a:gd name="connsiteX1" fmla="*/ 43213 w 7549521"/>
              <a:gd name="connsiteY1" fmla="*/ 1583780 h 3093468"/>
              <a:gd name="connsiteX2" fmla="*/ 1944969 w 7549521"/>
              <a:gd name="connsiteY2" fmla="*/ 265196 h 3093468"/>
              <a:gd name="connsiteX3" fmla="*/ 5242905 w 7549521"/>
              <a:gd name="connsiteY3" fmla="*/ 44838 h 3093468"/>
              <a:gd name="connsiteX4" fmla="*/ 6877925 w 7549521"/>
              <a:gd name="connsiteY4" fmla="*/ 863215 h 3093468"/>
              <a:gd name="connsiteX5" fmla="*/ 7549521 w 7549521"/>
              <a:gd name="connsiteY5" fmla="*/ 2367957 h 3093468"/>
              <a:gd name="connsiteX0" fmla="*/ 0 w 7007155"/>
              <a:gd name="connsiteY0" fmla="*/ 3097934 h 3097934"/>
              <a:gd name="connsiteX1" fmla="*/ 311186 w 7007155"/>
              <a:gd name="connsiteY1" fmla="*/ 1724197 h 3097934"/>
              <a:gd name="connsiteX2" fmla="*/ 1402603 w 7007155"/>
              <a:gd name="connsiteY2" fmla="*/ 269662 h 3097934"/>
              <a:gd name="connsiteX3" fmla="*/ 4700539 w 7007155"/>
              <a:gd name="connsiteY3" fmla="*/ 49304 h 3097934"/>
              <a:gd name="connsiteX4" fmla="*/ 6335559 w 7007155"/>
              <a:gd name="connsiteY4" fmla="*/ 867681 h 3097934"/>
              <a:gd name="connsiteX5" fmla="*/ 7007155 w 7007155"/>
              <a:gd name="connsiteY5" fmla="*/ 2372423 h 3097934"/>
              <a:gd name="connsiteX0" fmla="*/ 0 w 7007155"/>
              <a:gd name="connsiteY0" fmla="*/ 3059050 h 3059050"/>
              <a:gd name="connsiteX1" fmla="*/ 311186 w 7007155"/>
              <a:gd name="connsiteY1" fmla="*/ 1685313 h 3059050"/>
              <a:gd name="connsiteX2" fmla="*/ 1485609 w 7007155"/>
              <a:gd name="connsiteY2" fmla="*/ 454164 h 3059050"/>
              <a:gd name="connsiteX3" fmla="*/ 4700539 w 7007155"/>
              <a:gd name="connsiteY3" fmla="*/ 10420 h 3059050"/>
              <a:gd name="connsiteX4" fmla="*/ 6335559 w 7007155"/>
              <a:gd name="connsiteY4" fmla="*/ 828797 h 3059050"/>
              <a:gd name="connsiteX5" fmla="*/ 7007155 w 7007155"/>
              <a:gd name="connsiteY5" fmla="*/ 2333539 h 3059050"/>
              <a:gd name="connsiteX0" fmla="*/ 0 w 6803455"/>
              <a:gd name="connsiteY0" fmla="*/ 3059050 h 3059050"/>
              <a:gd name="connsiteX1" fmla="*/ 311186 w 6803455"/>
              <a:gd name="connsiteY1" fmla="*/ 1685313 h 3059050"/>
              <a:gd name="connsiteX2" fmla="*/ 1485609 w 6803455"/>
              <a:gd name="connsiteY2" fmla="*/ 454164 h 3059050"/>
              <a:gd name="connsiteX3" fmla="*/ 4700539 w 6803455"/>
              <a:gd name="connsiteY3" fmla="*/ 10420 h 3059050"/>
              <a:gd name="connsiteX4" fmla="*/ 6335559 w 6803455"/>
              <a:gd name="connsiteY4" fmla="*/ 828797 h 3059050"/>
              <a:gd name="connsiteX5" fmla="*/ 6803455 w 6803455"/>
              <a:gd name="connsiteY5" fmla="*/ 2319133 h 3059050"/>
              <a:gd name="connsiteX0" fmla="*/ 0 w 6803455"/>
              <a:gd name="connsiteY0" fmla="*/ 3061858 h 3061858"/>
              <a:gd name="connsiteX1" fmla="*/ 311186 w 6803455"/>
              <a:gd name="connsiteY1" fmla="*/ 1688121 h 3061858"/>
              <a:gd name="connsiteX2" fmla="*/ 1485609 w 6803455"/>
              <a:gd name="connsiteY2" fmla="*/ 456972 h 3061858"/>
              <a:gd name="connsiteX3" fmla="*/ 4700539 w 6803455"/>
              <a:gd name="connsiteY3" fmla="*/ 13228 h 3061858"/>
              <a:gd name="connsiteX4" fmla="*/ 6259559 w 6803455"/>
              <a:gd name="connsiteY4" fmla="*/ 892599 h 3061858"/>
              <a:gd name="connsiteX5" fmla="*/ 6803455 w 6803455"/>
              <a:gd name="connsiteY5" fmla="*/ 2321941 h 3061858"/>
              <a:gd name="connsiteX0" fmla="*/ 0 w 6803455"/>
              <a:gd name="connsiteY0" fmla="*/ 3054379 h 3054379"/>
              <a:gd name="connsiteX1" fmla="*/ 311186 w 6803455"/>
              <a:gd name="connsiteY1" fmla="*/ 1680642 h 3054379"/>
              <a:gd name="connsiteX2" fmla="*/ 1485609 w 6803455"/>
              <a:gd name="connsiteY2" fmla="*/ 449493 h 3054379"/>
              <a:gd name="connsiteX3" fmla="*/ 4700539 w 6803455"/>
              <a:gd name="connsiteY3" fmla="*/ 5749 h 3054379"/>
              <a:gd name="connsiteX4" fmla="*/ 6205710 w 6803455"/>
              <a:gd name="connsiteY4" fmla="*/ 710089 h 3054379"/>
              <a:gd name="connsiteX5" fmla="*/ 6803455 w 6803455"/>
              <a:gd name="connsiteY5" fmla="*/ 2314462 h 3054379"/>
              <a:gd name="connsiteX0" fmla="*/ 313907 w 6520042"/>
              <a:gd name="connsiteY0" fmla="*/ 3008502 h 3008501"/>
              <a:gd name="connsiteX1" fmla="*/ 27773 w 6520042"/>
              <a:gd name="connsiteY1" fmla="*/ 1680642 h 3008501"/>
              <a:gd name="connsiteX2" fmla="*/ 1202196 w 6520042"/>
              <a:gd name="connsiteY2" fmla="*/ 449493 h 3008501"/>
              <a:gd name="connsiteX3" fmla="*/ 4417126 w 6520042"/>
              <a:gd name="connsiteY3" fmla="*/ 5749 h 3008501"/>
              <a:gd name="connsiteX4" fmla="*/ 5922297 w 6520042"/>
              <a:gd name="connsiteY4" fmla="*/ 710089 h 3008501"/>
              <a:gd name="connsiteX5" fmla="*/ 6520042 w 6520042"/>
              <a:gd name="connsiteY5" fmla="*/ 2314462 h 3008501"/>
              <a:gd name="connsiteX0" fmla="*/ 0 w 6206135"/>
              <a:gd name="connsiteY0" fmla="*/ 3008509 h 3008510"/>
              <a:gd name="connsiteX1" fmla="*/ 234470 w 6206135"/>
              <a:gd name="connsiteY1" fmla="*/ 1682890 h 3008510"/>
              <a:gd name="connsiteX2" fmla="*/ 888289 w 6206135"/>
              <a:gd name="connsiteY2" fmla="*/ 449500 h 3008510"/>
              <a:gd name="connsiteX3" fmla="*/ 4103219 w 6206135"/>
              <a:gd name="connsiteY3" fmla="*/ 5756 h 3008510"/>
              <a:gd name="connsiteX4" fmla="*/ 5608390 w 6206135"/>
              <a:gd name="connsiteY4" fmla="*/ 710096 h 3008510"/>
              <a:gd name="connsiteX5" fmla="*/ 6206135 w 6206135"/>
              <a:gd name="connsiteY5" fmla="*/ 2314469 h 3008510"/>
              <a:gd name="connsiteX0" fmla="*/ 0 w 6206135"/>
              <a:gd name="connsiteY0" fmla="*/ 3018267 h 3018267"/>
              <a:gd name="connsiteX1" fmla="*/ 234470 w 6206135"/>
              <a:gd name="connsiteY1" fmla="*/ 1692648 h 3018267"/>
              <a:gd name="connsiteX2" fmla="*/ 1332336 w 6206135"/>
              <a:gd name="connsiteY2" fmla="*/ 354020 h 3018267"/>
              <a:gd name="connsiteX3" fmla="*/ 4103219 w 6206135"/>
              <a:gd name="connsiteY3" fmla="*/ 15514 h 3018267"/>
              <a:gd name="connsiteX4" fmla="*/ 5608390 w 6206135"/>
              <a:gd name="connsiteY4" fmla="*/ 719854 h 3018267"/>
              <a:gd name="connsiteX5" fmla="*/ 6206135 w 6206135"/>
              <a:gd name="connsiteY5" fmla="*/ 2324227 h 3018267"/>
              <a:gd name="connsiteX0" fmla="*/ 0 w 6206135"/>
              <a:gd name="connsiteY0" fmla="*/ 3018267 h 3018267"/>
              <a:gd name="connsiteX1" fmla="*/ 234470 w 6206135"/>
              <a:gd name="connsiteY1" fmla="*/ 1692648 h 3018267"/>
              <a:gd name="connsiteX2" fmla="*/ 1332336 w 6206135"/>
              <a:gd name="connsiteY2" fmla="*/ 354020 h 3018267"/>
              <a:gd name="connsiteX3" fmla="*/ 4103219 w 6206135"/>
              <a:gd name="connsiteY3" fmla="*/ 15514 h 3018267"/>
              <a:gd name="connsiteX4" fmla="*/ 5608390 w 6206135"/>
              <a:gd name="connsiteY4" fmla="*/ 719854 h 3018267"/>
              <a:gd name="connsiteX5" fmla="*/ 6206135 w 6206135"/>
              <a:gd name="connsiteY5" fmla="*/ 2324227 h 3018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06135" h="3018267">
                <a:moveTo>
                  <a:pt x="0" y="3018267"/>
                </a:moveTo>
                <a:cubicBezTo>
                  <a:pt x="60813" y="2637267"/>
                  <a:pt x="67859" y="2181883"/>
                  <a:pt x="234470" y="1692648"/>
                </a:cubicBezTo>
                <a:cubicBezTo>
                  <a:pt x="401081" y="1203413"/>
                  <a:pt x="687545" y="633542"/>
                  <a:pt x="1332336" y="354020"/>
                </a:cubicBezTo>
                <a:cubicBezTo>
                  <a:pt x="1977127" y="74498"/>
                  <a:pt x="3390543" y="-45458"/>
                  <a:pt x="4103219" y="15514"/>
                </a:cubicBezTo>
                <a:cubicBezTo>
                  <a:pt x="4815895" y="76486"/>
                  <a:pt x="5257904" y="335068"/>
                  <a:pt x="5608390" y="719854"/>
                </a:cubicBezTo>
                <a:cubicBezTo>
                  <a:pt x="5958876" y="1104640"/>
                  <a:pt x="6108686" y="1804748"/>
                  <a:pt x="6206135" y="2324227"/>
                </a:cubicBezTo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1000">
                <a:schemeClr val="accent2">
                  <a:lumMod val="20000"/>
                  <a:lumOff val="80000"/>
                </a:schemeClr>
              </a:gs>
              <a:gs pos="83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</a:gra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1042542">
            <a:off x="1800873" y="2965932"/>
            <a:ext cx="1524899" cy="174524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411572">
            <a:off x="1387427" y="1732973"/>
            <a:ext cx="1038958" cy="1189083"/>
          </a:xfrm>
          <a:prstGeom prst="rect">
            <a:avLst/>
          </a:prstGeom>
        </p:spPr>
      </p:pic>
      <p:cxnSp>
        <p:nvCxnSpPr>
          <p:cNvPr id="50" name="직선 연결선 49"/>
          <p:cNvCxnSpPr/>
          <p:nvPr/>
        </p:nvCxnSpPr>
        <p:spPr>
          <a:xfrm>
            <a:off x="2543602" y="3547210"/>
            <a:ext cx="1038071" cy="45020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 flipV="1">
            <a:off x="2440180" y="2252995"/>
            <a:ext cx="1141493" cy="8732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3581673" y="2252995"/>
            <a:ext cx="4021520" cy="173486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CEC0046A-FEAD-194B-9E09-614EB29F309B}"/>
              </a:ext>
            </a:extLst>
          </p:cNvPr>
          <p:cNvSpPr txBox="1"/>
          <p:nvPr/>
        </p:nvSpPr>
        <p:spPr>
          <a:xfrm>
            <a:off x="3944839" y="2311175"/>
            <a:ext cx="3283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고순도 인공 </a:t>
            </a:r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DNA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합성 기술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8" name="직선 연결선 340">
            <a:extLst>
              <a:ext uri="{FF2B5EF4-FFF2-40B4-BE49-F238E27FC236}">
                <a16:creationId xmlns="" xmlns:a16="http://schemas.microsoft.com/office/drawing/2014/main" id="{C287CD1D-D356-2C46-AC80-C890F41A833C}"/>
              </a:ext>
            </a:extLst>
          </p:cNvPr>
          <p:cNvCxnSpPr>
            <a:stCxn id="134" idx="0"/>
          </p:cNvCxnSpPr>
          <p:nvPr/>
        </p:nvCxnSpPr>
        <p:spPr>
          <a:xfrm flipV="1">
            <a:off x="3865639" y="2467485"/>
            <a:ext cx="0" cy="218504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373760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직사각형 131">
            <a:extLst>
              <a:ext uri="{FF2B5EF4-FFF2-40B4-BE49-F238E27FC236}">
                <a16:creationId xmlns="" xmlns:a16="http://schemas.microsoft.com/office/drawing/2014/main" id="{233173E8-DCC2-2847-AD89-490390168AF2}"/>
              </a:ext>
            </a:extLst>
          </p:cNvPr>
          <p:cNvSpPr/>
          <p:nvPr/>
        </p:nvSpPr>
        <p:spPr>
          <a:xfrm>
            <a:off x="3706601" y="3631900"/>
            <a:ext cx="3839489" cy="18272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="" xmlns:a16="http://schemas.microsoft.com/office/drawing/2014/main" id="{6456ABAE-FE01-864A-B058-9E8CCE67392B}"/>
              </a:ext>
            </a:extLst>
          </p:cNvPr>
          <p:cNvSpPr txBox="1"/>
          <p:nvPr/>
        </p:nvSpPr>
        <p:spPr>
          <a:xfrm rot="10800000" flipV="1">
            <a:off x="4910292" y="3596936"/>
            <a:ext cx="14092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박테리오파지 유전자</a:t>
            </a:r>
            <a:endParaRPr lang="ko-KR" altLang="en-US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직사각형 134">
            <a:extLst>
              <a:ext uri="{FF2B5EF4-FFF2-40B4-BE49-F238E27FC236}">
                <a16:creationId xmlns="" xmlns:a16="http://schemas.microsoft.com/office/drawing/2014/main" id="{BF85A471-757B-7242-9844-FDCA4287B6C9}"/>
              </a:ext>
            </a:extLst>
          </p:cNvPr>
          <p:cNvSpPr/>
          <p:nvPr/>
        </p:nvSpPr>
        <p:spPr>
          <a:xfrm>
            <a:off x="9144000" y="1043493"/>
            <a:ext cx="105028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PCA building block</a:t>
            </a:r>
          </a:p>
        </p:txBody>
      </p:sp>
      <p:sp>
        <p:nvSpPr>
          <p:cNvPr id="136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405513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437266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469019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500772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532525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564278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596031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627784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659537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6912905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오른쪽 화살표 348">
            <a:extLst>
              <a:ext uri="{FF2B5EF4-FFF2-40B4-BE49-F238E27FC236}">
                <a16:creationId xmlns="" xmlns:a16="http://schemas.microsoft.com/office/drawing/2014/main" id="{5D32A3E0-4E5A-9445-B632-3370295C2BF0}"/>
              </a:ext>
            </a:extLst>
          </p:cNvPr>
          <p:cNvSpPr/>
          <p:nvPr/>
        </p:nvSpPr>
        <p:spPr>
          <a:xfrm flipV="1">
            <a:off x="7230437" y="2716335"/>
            <a:ext cx="315654" cy="215951"/>
          </a:xfrm>
          <a:prstGeom prst="rightArrow">
            <a:avLst/>
          </a:prstGeom>
          <a:solidFill>
            <a:srgbClr val="297E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4848022" y="3093241"/>
            <a:ext cx="22034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인공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DNA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대량 조립 기술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134" name="타원 133">
            <a:extLst>
              <a:ext uri="{FF2B5EF4-FFF2-40B4-BE49-F238E27FC236}">
                <a16:creationId xmlns="" xmlns:a16="http://schemas.microsoft.com/office/drawing/2014/main" id="{4F1FECAD-B809-6D4A-A93D-EE6A41C3B87F}"/>
              </a:ext>
            </a:extLst>
          </p:cNvPr>
          <p:cNvSpPr/>
          <p:nvPr/>
        </p:nvSpPr>
        <p:spPr>
          <a:xfrm>
            <a:off x="3637075" y="2685989"/>
            <a:ext cx="457128" cy="285909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0" name="직선 연결선 340">
            <a:extLst>
              <a:ext uri="{FF2B5EF4-FFF2-40B4-BE49-F238E27FC236}">
                <a16:creationId xmlns="" xmlns:a16="http://schemas.microsoft.com/office/drawing/2014/main" id="{C287CD1D-D356-2C46-AC80-C890F41A833C}"/>
              </a:ext>
            </a:extLst>
          </p:cNvPr>
          <p:cNvCxnSpPr/>
          <p:nvPr/>
        </p:nvCxnSpPr>
        <p:spPr>
          <a:xfrm flipH="1">
            <a:off x="3865640" y="2479800"/>
            <a:ext cx="117281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오른쪽 화살표 166"/>
          <p:cNvSpPr/>
          <p:nvPr/>
        </p:nvSpPr>
        <p:spPr>
          <a:xfrm rot="4149344">
            <a:off x="2519356" y="4778090"/>
            <a:ext cx="672247" cy="369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5" name="자유형 174"/>
          <p:cNvSpPr/>
          <p:nvPr/>
        </p:nvSpPr>
        <p:spPr>
          <a:xfrm>
            <a:off x="2966230" y="5310666"/>
            <a:ext cx="521952" cy="809040"/>
          </a:xfrm>
          <a:custGeom>
            <a:avLst/>
            <a:gdLst>
              <a:gd name="connsiteX0" fmla="*/ 0 w 1562650"/>
              <a:gd name="connsiteY0" fmla="*/ 434361 h 1510350"/>
              <a:gd name="connsiteX1" fmla="*/ 1230923 w 1562650"/>
              <a:gd name="connsiteY1" fmla="*/ 3538 h 1510350"/>
              <a:gd name="connsiteX2" fmla="*/ 589084 w 1562650"/>
              <a:gd name="connsiteY2" fmla="*/ 645376 h 1510350"/>
              <a:gd name="connsiteX3" fmla="*/ 1362808 w 1562650"/>
              <a:gd name="connsiteY3" fmla="*/ 513491 h 1510350"/>
              <a:gd name="connsiteX4" fmla="*/ 1503484 w 1562650"/>
              <a:gd name="connsiteY4" fmla="*/ 1111368 h 1510350"/>
              <a:gd name="connsiteX5" fmla="*/ 536331 w 1562650"/>
              <a:gd name="connsiteY5" fmla="*/ 1102576 h 1510350"/>
              <a:gd name="connsiteX6" fmla="*/ 1222131 w 1562650"/>
              <a:gd name="connsiteY6" fmla="*/ 750884 h 1510350"/>
              <a:gd name="connsiteX7" fmla="*/ 571500 w 1562650"/>
              <a:gd name="connsiteY7" fmla="*/ 21122 h 1510350"/>
              <a:gd name="connsiteX8" fmla="*/ 386861 w 1562650"/>
              <a:gd name="connsiteY8" fmla="*/ 1023445 h 1510350"/>
              <a:gd name="connsiteX9" fmla="*/ 1063869 w 1562650"/>
              <a:gd name="connsiteY9" fmla="*/ 1507022 h 1510350"/>
              <a:gd name="connsiteX10" fmla="*/ 668215 w 1562650"/>
              <a:gd name="connsiteY10" fmla="*/ 803638 h 1510350"/>
              <a:gd name="connsiteX11" fmla="*/ 668215 w 1562650"/>
              <a:gd name="connsiteY11" fmla="*/ 803638 h 151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2650" h="1510350">
                <a:moveTo>
                  <a:pt x="0" y="434361"/>
                </a:moveTo>
                <a:cubicBezTo>
                  <a:pt x="566371" y="201365"/>
                  <a:pt x="1132742" y="-31631"/>
                  <a:pt x="1230923" y="3538"/>
                </a:cubicBezTo>
                <a:cubicBezTo>
                  <a:pt x="1329104" y="38707"/>
                  <a:pt x="567103" y="560384"/>
                  <a:pt x="589084" y="645376"/>
                </a:cubicBezTo>
                <a:cubicBezTo>
                  <a:pt x="611065" y="730368"/>
                  <a:pt x="1210408" y="435826"/>
                  <a:pt x="1362808" y="513491"/>
                </a:cubicBezTo>
                <a:cubicBezTo>
                  <a:pt x="1515208" y="591156"/>
                  <a:pt x="1641230" y="1013187"/>
                  <a:pt x="1503484" y="1111368"/>
                </a:cubicBezTo>
                <a:cubicBezTo>
                  <a:pt x="1365738" y="1209549"/>
                  <a:pt x="583223" y="1162657"/>
                  <a:pt x="536331" y="1102576"/>
                </a:cubicBezTo>
                <a:cubicBezTo>
                  <a:pt x="489439" y="1042495"/>
                  <a:pt x="1216270" y="931126"/>
                  <a:pt x="1222131" y="750884"/>
                </a:cubicBezTo>
                <a:cubicBezTo>
                  <a:pt x="1227992" y="570642"/>
                  <a:pt x="710712" y="-24305"/>
                  <a:pt x="571500" y="21122"/>
                </a:cubicBezTo>
                <a:cubicBezTo>
                  <a:pt x="432288" y="66549"/>
                  <a:pt x="304800" y="775795"/>
                  <a:pt x="386861" y="1023445"/>
                </a:cubicBezTo>
                <a:cubicBezTo>
                  <a:pt x="468922" y="1271095"/>
                  <a:pt x="1016977" y="1543657"/>
                  <a:pt x="1063869" y="1507022"/>
                </a:cubicBezTo>
                <a:cubicBezTo>
                  <a:pt x="1110761" y="1470388"/>
                  <a:pt x="668215" y="803638"/>
                  <a:pt x="668215" y="803638"/>
                </a:cubicBezTo>
                <a:lnTo>
                  <a:pt x="668215" y="803638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6" name="오른쪽 화살표 175"/>
          <p:cNvSpPr/>
          <p:nvPr/>
        </p:nvSpPr>
        <p:spPr>
          <a:xfrm rot="20721874">
            <a:off x="3547794" y="5353264"/>
            <a:ext cx="672247" cy="369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8" name="그림 17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64234">
            <a:off x="4449101" y="4728185"/>
            <a:ext cx="744474" cy="852047"/>
          </a:xfrm>
          <a:prstGeom prst="rect">
            <a:avLst/>
          </a:prstGeom>
        </p:spPr>
      </p:pic>
      <p:pic>
        <p:nvPicPr>
          <p:cNvPr id="179" name="그림 17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733393">
            <a:off x="5308488" y="5073191"/>
            <a:ext cx="732460" cy="838297"/>
          </a:xfrm>
          <a:prstGeom prst="rect">
            <a:avLst/>
          </a:prstGeom>
        </p:spPr>
      </p:pic>
      <p:sp>
        <p:nvSpPr>
          <p:cNvPr id="169" name="자유형 168"/>
          <p:cNvSpPr/>
          <p:nvPr/>
        </p:nvSpPr>
        <p:spPr>
          <a:xfrm rot="858926">
            <a:off x="6057739" y="4525099"/>
            <a:ext cx="1178522" cy="1011144"/>
          </a:xfrm>
          <a:custGeom>
            <a:avLst/>
            <a:gdLst>
              <a:gd name="connsiteX0" fmla="*/ 0 w 1178522"/>
              <a:gd name="connsiteY0" fmla="*/ 430852 h 1011144"/>
              <a:gd name="connsiteX1" fmla="*/ 281354 w 1178522"/>
              <a:gd name="connsiteY1" fmla="*/ 29 h 1011144"/>
              <a:gd name="connsiteX2" fmla="*/ 246184 w 1178522"/>
              <a:gd name="connsiteY2" fmla="*/ 448437 h 1011144"/>
              <a:gd name="connsiteX3" fmla="*/ 703384 w 1178522"/>
              <a:gd name="connsiteY3" fmla="*/ 255006 h 1011144"/>
              <a:gd name="connsiteX4" fmla="*/ 492369 w 1178522"/>
              <a:gd name="connsiteY4" fmla="*/ 571529 h 1011144"/>
              <a:gd name="connsiteX5" fmla="*/ 984738 w 1178522"/>
              <a:gd name="connsiteY5" fmla="*/ 342929 h 1011144"/>
              <a:gd name="connsiteX6" fmla="*/ 659423 w 1178522"/>
              <a:gd name="connsiteY6" fmla="*/ 659452 h 1011144"/>
              <a:gd name="connsiteX7" fmla="*/ 1178169 w 1178522"/>
              <a:gd name="connsiteY7" fmla="*/ 685829 h 1011144"/>
              <a:gd name="connsiteX8" fmla="*/ 747346 w 1178522"/>
              <a:gd name="connsiteY8" fmla="*/ 1011144 h 1011144"/>
              <a:gd name="connsiteX9" fmla="*/ 747346 w 1178522"/>
              <a:gd name="connsiteY9" fmla="*/ 1011144 h 1011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8522" h="1011144">
                <a:moveTo>
                  <a:pt x="0" y="430852"/>
                </a:moveTo>
                <a:cubicBezTo>
                  <a:pt x="120161" y="213975"/>
                  <a:pt x="240323" y="-2902"/>
                  <a:pt x="281354" y="29"/>
                </a:cubicBezTo>
                <a:cubicBezTo>
                  <a:pt x="322385" y="2960"/>
                  <a:pt x="175846" y="405941"/>
                  <a:pt x="246184" y="448437"/>
                </a:cubicBezTo>
                <a:cubicBezTo>
                  <a:pt x="316522" y="490933"/>
                  <a:pt x="662353" y="234491"/>
                  <a:pt x="703384" y="255006"/>
                </a:cubicBezTo>
                <a:cubicBezTo>
                  <a:pt x="744415" y="275521"/>
                  <a:pt x="445477" y="556875"/>
                  <a:pt x="492369" y="571529"/>
                </a:cubicBezTo>
                <a:cubicBezTo>
                  <a:pt x="539261" y="586183"/>
                  <a:pt x="956896" y="328275"/>
                  <a:pt x="984738" y="342929"/>
                </a:cubicBezTo>
                <a:cubicBezTo>
                  <a:pt x="1012580" y="357583"/>
                  <a:pt x="627185" y="602302"/>
                  <a:pt x="659423" y="659452"/>
                </a:cubicBezTo>
                <a:cubicBezTo>
                  <a:pt x="691661" y="716602"/>
                  <a:pt x="1163515" y="627214"/>
                  <a:pt x="1178169" y="685829"/>
                </a:cubicBezTo>
                <a:cubicBezTo>
                  <a:pt x="1192823" y="744444"/>
                  <a:pt x="747346" y="1011144"/>
                  <a:pt x="747346" y="1011144"/>
                </a:cubicBezTo>
                <a:lnTo>
                  <a:pt x="747346" y="1011144"/>
                </a:lnTo>
              </a:path>
            </a:pathLst>
          </a:cu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1000">
                <a:schemeClr val="accent2">
                  <a:lumMod val="20000"/>
                  <a:lumOff val="80000"/>
                </a:schemeClr>
              </a:gs>
              <a:gs pos="83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27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2" name="그림 18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491241">
            <a:off x="6937258" y="4280722"/>
            <a:ext cx="875096" cy="1001543"/>
          </a:xfrm>
          <a:prstGeom prst="rect">
            <a:avLst/>
          </a:prstGeom>
        </p:spPr>
      </p:pic>
      <p:sp>
        <p:nvSpPr>
          <p:cNvPr id="173" name="오른쪽 화살표 172"/>
          <p:cNvSpPr/>
          <p:nvPr/>
        </p:nvSpPr>
        <p:spPr>
          <a:xfrm rot="5400000">
            <a:off x="4497777" y="3068833"/>
            <a:ext cx="412127" cy="39790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247212" y="3340839"/>
            <a:ext cx="1280825" cy="492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박테리오파지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유전체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501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56</Words>
  <Application>Microsoft Office PowerPoint</Application>
  <PresentationFormat>화면 슬라이드 쇼(4:3)</PresentationFormat>
  <Paragraphs>20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Arial Unicode MS</vt:lpstr>
      <vt:lpstr>맑은 고딕</vt:lpstr>
      <vt:lpstr>Arial</vt:lpstr>
      <vt:lpstr>Calibri</vt:lpstr>
      <vt:lpstr>Calibri Light</vt:lpstr>
      <vt:lpstr>Office 테마</vt:lpstr>
      <vt:lpstr>Assembly and engineering of phage genome using error-free DNA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Bacteriophage (Phage) engineering for Phage therapy</dc:title>
  <dc:creator>염희란</dc:creator>
  <cp:lastModifiedBy>Sangseok Lee</cp:lastModifiedBy>
  <cp:revision>19</cp:revision>
  <dcterms:created xsi:type="dcterms:W3CDTF">2021-12-16T01:05:15Z</dcterms:created>
  <dcterms:modified xsi:type="dcterms:W3CDTF">2021-12-17T00:36:46Z</dcterms:modified>
</cp:coreProperties>
</file>