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25" d="100"/>
          <a:sy n="125" d="100"/>
        </p:scale>
        <p:origin x="-1272"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9422D9-7752-483A-B033-0C249CDCA47B}" type="datetimeFigureOut">
              <a:rPr lang="ko-KR" altLang="en-US" smtClean="0"/>
              <a:t>2018-06-25</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EA52E8-CE35-4B5F-B612-914616C2736D}" type="slidenum">
              <a:rPr lang="ko-KR" altLang="en-US" smtClean="0"/>
              <a:t>‹#›</a:t>
            </a:fld>
            <a:endParaRPr lang="ko-KR" altLang="en-US"/>
          </a:p>
        </p:txBody>
      </p:sp>
    </p:spTree>
    <p:extLst>
      <p:ext uri="{BB962C8B-B14F-4D97-AF65-F5344CB8AC3E}">
        <p14:creationId xmlns:p14="http://schemas.microsoft.com/office/powerpoint/2010/main" val="2497230087"/>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E1EA52E8-CE35-4B5F-B612-914616C2736D}" type="slidenum">
              <a:rPr lang="ko-KR" altLang="en-US" smtClean="0"/>
              <a:t>1</a:t>
            </a:fld>
            <a:endParaRPr lang="ko-KR" altLang="en-US"/>
          </a:p>
        </p:txBody>
      </p:sp>
    </p:spTree>
    <p:extLst>
      <p:ext uri="{BB962C8B-B14F-4D97-AF65-F5344CB8AC3E}">
        <p14:creationId xmlns:p14="http://schemas.microsoft.com/office/powerpoint/2010/main" val="1185418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3139214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1849017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3290920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347806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1454681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2492195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40266842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3596630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2629463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3865889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6C768CD-CA57-4D6F-9523-7C249296FC68}" type="datetimeFigureOut">
              <a:rPr lang="ko-KR" altLang="en-US" smtClean="0"/>
              <a:t>2018-06-25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868643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C768CD-CA57-4D6F-9523-7C249296FC68}" type="datetimeFigureOut">
              <a:rPr lang="ko-KR" altLang="en-US" smtClean="0"/>
              <a:t>2018-06-25</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51B805-B554-40F2-9BA4-F8D6DD0420D2}" type="slidenum">
              <a:rPr lang="ko-KR" altLang="en-US" smtClean="0"/>
              <a:t>‹#›</a:t>
            </a:fld>
            <a:endParaRPr lang="ko-KR" altLang="en-US"/>
          </a:p>
        </p:txBody>
      </p:sp>
    </p:spTree>
    <p:extLst>
      <p:ext uri="{BB962C8B-B14F-4D97-AF65-F5344CB8AC3E}">
        <p14:creationId xmlns:p14="http://schemas.microsoft.com/office/powerpoint/2010/main" val="370546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a:xfrm>
            <a:off x="503548" y="404664"/>
            <a:ext cx="7992888" cy="2160239"/>
          </a:xfrm>
        </p:spPr>
        <p:txBody>
          <a:bodyPr>
            <a:normAutofit/>
          </a:bodyPr>
          <a:lstStyle/>
          <a:p>
            <a:r>
              <a:rPr lang="ko-KR" altLang="en-US" sz="1000" dirty="0" smtClean="0"/>
              <a:t>안녕하십니까</a:t>
            </a:r>
            <a:r>
              <a:rPr lang="en-US" altLang="ko-KR" sz="1000" dirty="0" smtClean="0"/>
              <a:t>? </a:t>
            </a:r>
            <a:r>
              <a:rPr lang="ko-KR" altLang="en-US" sz="1000" dirty="0" smtClean="0"/>
              <a:t>저는 </a:t>
            </a:r>
            <a:r>
              <a:rPr lang="en-US" altLang="ko-KR" sz="1000" dirty="0" smtClean="0"/>
              <a:t>P2P </a:t>
            </a:r>
            <a:r>
              <a:rPr lang="ko-KR" altLang="en-US" sz="1000" dirty="0" smtClean="0"/>
              <a:t>플랫폼 업체 ㈜엠펀드 대표이사 유식입니다</a:t>
            </a:r>
            <a:r>
              <a:rPr lang="en-US" altLang="ko-KR" sz="1000" dirty="0" smtClean="0"/>
              <a:t>.</a:t>
            </a:r>
            <a:br>
              <a:rPr lang="en-US" altLang="ko-KR" sz="1000" dirty="0" smtClean="0"/>
            </a:br>
            <a:r>
              <a:rPr lang="en-US" altLang="ko-KR" sz="1000" dirty="0"/>
              <a:t/>
            </a:r>
            <a:br>
              <a:rPr lang="en-US" altLang="ko-KR" sz="1000" dirty="0"/>
            </a:br>
            <a:r>
              <a:rPr lang="en-US" altLang="ko-KR" sz="1000" dirty="0" smtClean="0"/>
              <a:t>P2P</a:t>
            </a:r>
            <a:r>
              <a:rPr lang="ko-KR" altLang="en-US" sz="1000" dirty="0" smtClean="0"/>
              <a:t>는 </a:t>
            </a:r>
            <a:r>
              <a:rPr lang="en-US" altLang="ko-KR" sz="1000" dirty="0" smtClean="0"/>
              <a:t>“Peer to Peer”</a:t>
            </a:r>
            <a:r>
              <a:rPr lang="ko-KR" altLang="en-US" sz="1000" dirty="0" smtClean="0"/>
              <a:t>의 약자로 개인과 개인 간의 거래를 뜻하는 말입니다</a:t>
            </a:r>
            <a:r>
              <a:rPr lang="en-US" altLang="ko-KR" sz="1000" dirty="0" smtClean="0"/>
              <a:t>.</a:t>
            </a:r>
            <a:br>
              <a:rPr lang="en-US" altLang="ko-KR" sz="1000" dirty="0" smtClean="0"/>
            </a:br>
            <a:r>
              <a:rPr lang="en-US" altLang="ko-KR" sz="1000" dirty="0" smtClean="0"/>
              <a:t/>
            </a:r>
            <a:br>
              <a:rPr lang="en-US" altLang="ko-KR" sz="1000" dirty="0" smtClean="0"/>
            </a:br>
            <a:r>
              <a:rPr lang="ko-KR" altLang="en-US" sz="1000" dirty="0" smtClean="0"/>
              <a:t>즉</a:t>
            </a:r>
            <a:r>
              <a:rPr lang="en-US" altLang="ko-KR" sz="1000" dirty="0" smtClean="0"/>
              <a:t>, </a:t>
            </a:r>
            <a:r>
              <a:rPr lang="ko-KR" altLang="en-US" sz="1000" dirty="0" smtClean="0"/>
              <a:t>금융기관을 거치지 않고 </a:t>
            </a:r>
            <a:r>
              <a:rPr lang="en-US" altLang="ko-KR" sz="1000" dirty="0" smtClean="0"/>
              <a:t>P2P</a:t>
            </a:r>
            <a:r>
              <a:rPr lang="ko-KR" altLang="en-US" sz="1000" dirty="0" err="1" smtClean="0"/>
              <a:t>플랫폼를</a:t>
            </a:r>
            <a:r>
              <a:rPr lang="ko-KR" altLang="en-US" sz="1000" dirty="0" smtClean="0"/>
              <a:t> 통해 돈이 필요한 이와 돈을 투자하고 싶은 이를 연결시켜 주는 서비스를 말합니다</a:t>
            </a:r>
            <a:r>
              <a:rPr lang="en-US" altLang="ko-KR" sz="1000" dirty="0" smtClean="0"/>
              <a:t>.</a:t>
            </a:r>
            <a:br>
              <a:rPr lang="en-US" altLang="ko-KR" sz="1000" dirty="0" smtClean="0"/>
            </a:br>
            <a:r>
              <a:rPr lang="en-US" altLang="ko-KR" sz="1000" dirty="0"/>
              <a:t/>
            </a:r>
            <a:br>
              <a:rPr lang="en-US" altLang="ko-KR" sz="1000" dirty="0"/>
            </a:br>
            <a:r>
              <a:rPr lang="ko-KR" altLang="en-US" sz="1000" dirty="0" smtClean="0"/>
              <a:t>최근 몇 년간 우리나라 </a:t>
            </a:r>
            <a:r>
              <a:rPr lang="en-US" altLang="ko-KR" sz="1000" dirty="0" smtClean="0"/>
              <a:t>P2P</a:t>
            </a:r>
            <a:r>
              <a:rPr lang="ko-KR" altLang="en-US" sz="1000" dirty="0" smtClean="0"/>
              <a:t>대출업계는 누적 대출금액이 </a:t>
            </a:r>
            <a:r>
              <a:rPr lang="en-US" altLang="ko-KR" sz="1000" dirty="0" smtClean="0"/>
              <a:t>3</a:t>
            </a:r>
            <a:r>
              <a:rPr lang="ko-KR" altLang="en-US" sz="1000" dirty="0" smtClean="0"/>
              <a:t>조원에 가까울 정도로 성장하였습니다</a:t>
            </a:r>
            <a:r>
              <a:rPr lang="en-US" altLang="ko-KR" sz="1000" dirty="0" smtClean="0"/>
              <a:t>.</a:t>
            </a:r>
            <a:br>
              <a:rPr lang="en-US" altLang="ko-KR" sz="1000" dirty="0" smtClean="0"/>
            </a:br>
            <a:r>
              <a:rPr lang="en-US" altLang="ko-KR" sz="1000" dirty="0"/>
              <a:t/>
            </a:r>
            <a:br>
              <a:rPr lang="en-US" altLang="ko-KR" sz="1000" dirty="0"/>
            </a:br>
            <a:r>
              <a:rPr lang="ko-KR" altLang="en-US" sz="1000" dirty="0" smtClean="0"/>
              <a:t> ㈜엠펀드는 </a:t>
            </a:r>
            <a:r>
              <a:rPr lang="ko-KR" altLang="en-US" sz="1000" dirty="0" smtClean="0"/>
              <a:t>중고자동차</a:t>
            </a:r>
            <a:r>
              <a:rPr lang="ko-KR" altLang="en-US" sz="1000" dirty="0"/>
              <a:t>를</a:t>
            </a:r>
            <a:r>
              <a:rPr lang="ko-KR" altLang="en-US" sz="1000" dirty="0" smtClean="0"/>
              <a:t> </a:t>
            </a:r>
            <a:r>
              <a:rPr lang="ko-KR" altLang="en-US" sz="1000" dirty="0" smtClean="0"/>
              <a:t>담보로 하는 대출상품만을 취급하는 자동차금융 전문 </a:t>
            </a:r>
            <a:r>
              <a:rPr lang="en-US" altLang="ko-KR" sz="1000" dirty="0" smtClean="0"/>
              <a:t>P2P</a:t>
            </a:r>
            <a:r>
              <a:rPr lang="ko-KR" altLang="en-US" sz="1000" dirty="0"/>
              <a:t> </a:t>
            </a:r>
            <a:r>
              <a:rPr lang="ko-KR" altLang="en-US" sz="1000" dirty="0" smtClean="0"/>
              <a:t>플랫폼입니다</a:t>
            </a:r>
            <a:r>
              <a:rPr lang="en-US" altLang="ko-KR" sz="1000" dirty="0"/>
              <a:t>.</a:t>
            </a:r>
            <a:br>
              <a:rPr lang="en-US" altLang="ko-KR" sz="1000" dirty="0"/>
            </a:br>
            <a:r>
              <a:rPr lang="en-US" altLang="ko-KR" sz="1000" dirty="0"/>
              <a:t/>
            </a:r>
            <a:br>
              <a:rPr lang="en-US" altLang="ko-KR" sz="1000" dirty="0"/>
            </a:br>
            <a:r>
              <a:rPr lang="ko-KR" altLang="en-US" sz="1000" dirty="0" smtClean="0"/>
              <a:t>중 금리 투자에 관심 높은 개인들에게 건전한 중고자동차 상사를 연결시켜드리기 위해 저희 상품을 소개합니다</a:t>
            </a:r>
            <a:r>
              <a:rPr lang="en-US" altLang="ko-KR" sz="1000" dirty="0" smtClean="0"/>
              <a:t>.</a:t>
            </a:r>
            <a:br>
              <a:rPr lang="en-US" altLang="ko-KR" sz="1000" dirty="0" smtClean="0"/>
            </a:br>
            <a:r>
              <a:rPr lang="en-US" altLang="ko-KR" sz="1000" dirty="0" smtClean="0"/>
              <a:t/>
            </a:r>
            <a:br>
              <a:rPr lang="en-US" altLang="ko-KR" sz="1000" dirty="0" smtClean="0"/>
            </a:br>
            <a:endParaRPr lang="ko-KR" altLang="en-US" sz="1000" dirty="0"/>
          </a:p>
        </p:txBody>
      </p:sp>
      <p:sp>
        <p:nvSpPr>
          <p:cNvPr id="3" name="부제목 2"/>
          <p:cNvSpPr>
            <a:spLocks noGrp="1"/>
          </p:cNvSpPr>
          <p:nvPr>
            <p:ph type="subTitle" idx="1"/>
          </p:nvPr>
        </p:nvSpPr>
        <p:spPr>
          <a:xfrm>
            <a:off x="1475656" y="2636912"/>
            <a:ext cx="6400800" cy="576064"/>
          </a:xfrm>
        </p:spPr>
        <p:txBody>
          <a:bodyPr>
            <a:normAutofit/>
          </a:bodyPr>
          <a:lstStyle/>
          <a:p>
            <a:r>
              <a:rPr lang="en-US" altLang="ko-KR" sz="1600" b="1" dirty="0" smtClean="0"/>
              <a:t>MFIF(M Fund Inventory Financing)</a:t>
            </a:r>
            <a:endParaRPr lang="ko-KR" altLang="en-US" sz="1600" b="1" dirty="0"/>
          </a:p>
        </p:txBody>
      </p:sp>
      <p:sp>
        <p:nvSpPr>
          <p:cNvPr id="4" name="타원 3"/>
          <p:cNvSpPr/>
          <p:nvPr/>
        </p:nvSpPr>
        <p:spPr>
          <a:xfrm>
            <a:off x="1982024" y="3633976"/>
            <a:ext cx="1440160" cy="11521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dirty="0" smtClean="0">
                <a:solidFill>
                  <a:schemeClr val="tx1"/>
                </a:solidFill>
              </a:rPr>
              <a:t>담보물</a:t>
            </a:r>
            <a:endParaRPr lang="en-US" altLang="ko-KR" sz="1200" dirty="0" smtClean="0">
              <a:solidFill>
                <a:schemeClr val="tx1"/>
              </a:solidFill>
            </a:endParaRPr>
          </a:p>
          <a:p>
            <a:pPr algn="ctr"/>
            <a:endParaRPr lang="en-US" altLang="ko-KR" sz="1100" dirty="0" smtClean="0">
              <a:solidFill>
                <a:schemeClr val="tx1"/>
              </a:solidFill>
            </a:endParaRPr>
          </a:p>
          <a:p>
            <a:pPr algn="ctr"/>
            <a:r>
              <a:rPr lang="ko-KR" altLang="en-US" sz="1000" dirty="0" smtClean="0">
                <a:solidFill>
                  <a:schemeClr val="tx1"/>
                </a:solidFill>
              </a:rPr>
              <a:t>상사 보유차량</a:t>
            </a:r>
            <a:endParaRPr lang="en-US" altLang="ko-KR" sz="1000" dirty="0" smtClean="0">
              <a:solidFill>
                <a:schemeClr val="tx1"/>
              </a:solidFill>
            </a:endParaRPr>
          </a:p>
          <a:p>
            <a:pPr algn="ctr"/>
            <a:endParaRPr lang="ko-KR" altLang="en-US" sz="1200" dirty="0">
              <a:solidFill>
                <a:schemeClr val="tx1"/>
              </a:solidFill>
            </a:endParaRPr>
          </a:p>
        </p:txBody>
      </p:sp>
      <p:sp>
        <p:nvSpPr>
          <p:cNvPr id="5" name="타원 4"/>
          <p:cNvSpPr/>
          <p:nvPr/>
        </p:nvSpPr>
        <p:spPr>
          <a:xfrm>
            <a:off x="3779912" y="3057912"/>
            <a:ext cx="1440160" cy="11521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dirty="0" smtClean="0">
                <a:solidFill>
                  <a:schemeClr val="tx1"/>
                </a:solidFill>
              </a:rPr>
              <a:t>대출 기간</a:t>
            </a:r>
            <a:endParaRPr lang="en-US" altLang="ko-KR" sz="1200" dirty="0" smtClean="0">
              <a:solidFill>
                <a:schemeClr val="tx1"/>
              </a:solidFill>
            </a:endParaRPr>
          </a:p>
          <a:p>
            <a:pPr algn="ctr"/>
            <a:endParaRPr lang="en-US" altLang="ko-KR" sz="1200" dirty="0" smtClean="0">
              <a:solidFill>
                <a:schemeClr val="tx1"/>
              </a:solidFill>
            </a:endParaRPr>
          </a:p>
          <a:p>
            <a:pPr algn="ctr"/>
            <a:r>
              <a:rPr lang="en-US" altLang="ko-KR" sz="1000" dirty="0" smtClean="0">
                <a:solidFill>
                  <a:schemeClr val="tx1"/>
                </a:solidFill>
              </a:rPr>
              <a:t>2</a:t>
            </a:r>
            <a:r>
              <a:rPr lang="ko-KR" altLang="en-US" sz="1000" dirty="0" smtClean="0">
                <a:solidFill>
                  <a:schemeClr val="tx1"/>
                </a:solidFill>
              </a:rPr>
              <a:t>개월</a:t>
            </a:r>
            <a:r>
              <a:rPr lang="en-US" altLang="ko-KR" sz="1000" dirty="0" smtClean="0">
                <a:solidFill>
                  <a:schemeClr val="tx1"/>
                </a:solidFill>
              </a:rPr>
              <a:t>(60</a:t>
            </a:r>
            <a:r>
              <a:rPr lang="ko-KR" altLang="en-US" sz="1000" dirty="0" smtClean="0">
                <a:solidFill>
                  <a:schemeClr val="tx1"/>
                </a:solidFill>
              </a:rPr>
              <a:t>일</a:t>
            </a:r>
            <a:r>
              <a:rPr lang="en-US" altLang="ko-KR" sz="1000" dirty="0" smtClean="0">
                <a:solidFill>
                  <a:schemeClr val="tx1"/>
                </a:solidFill>
              </a:rPr>
              <a:t>)</a:t>
            </a:r>
          </a:p>
          <a:p>
            <a:pPr algn="ctr"/>
            <a:endParaRPr lang="ko-KR" altLang="en-US" sz="1200" dirty="0">
              <a:solidFill>
                <a:schemeClr val="tx1"/>
              </a:solidFill>
            </a:endParaRPr>
          </a:p>
        </p:txBody>
      </p:sp>
      <p:sp>
        <p:nvSpPr>
          <p:cNvPr id="6" name="타원 5"/>
          <p:cNvSpPr/>
          <p:nvPr/>
        </p:nvSpPr>
        <p:spPr>
          <a:xfrm>
            <a:off x="2051720" y="5157192"/>
            <a:ext cx="1440160" cy="11521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ko-KR" sz="1200" dirty="0" smtClean="0">
              <a:solidFill>
                <a:schemeClr val="tx1"/>
              </a:solidFill>
            </a:endParaRPr>
          </a:p>
          <a:p>
            <a:pPr algn="ctr"/>
            <a:r>
              <a:rPr lang="ko-KR" altLang="en-US" sz="1200" dirty="0" smtClean="0">
                <a:solidFill>
                  <a:schemeClr val="tx1"/>
                </a:solidFill>
              </a:rPr>
              <a:t>담보차량</a:t>
            </a:r>
            <a:endParaRPr lang="en-US" altLang="ko-KR" sz="1200" dirty="0" smtClean="0">
              <a:solidFill>
                <a:schemeClr val="tx1"/>
              </a:solidFill>
            </a:endParaRPr>
          </a:p>
          <a:p>
            <a:pPr algn="ctr"/>
            <a:endParaRPr lang="en-US" altLang="ko-KR" sz="1000" dirty="0" smtClean="0">
              <a:solidFill>
                <a:schemeClr val="tx1"/>
              </a:solidFill>
            </a:endParaRPr>
          </a:p>
          <a:p>
            <a:pPr algn="ctr"/>
            <a:r>
              <a:rPr lang="en-US" altLang="ko-KR" sz="1000" dirty="0" smtClean="0">
                <a:solidFill>
                  <a:schemeClr val="tx1"/>
                </a:solidFill>
              </a:rPr>
              <a:t>1</a:t>
            </a:r>
            <a:r>
              <a:rPr lang="ko-KR" altLang="en-US" sz="1000" dirty="0" smtClean="0">
                <a:solidFill>
                  <a:schemeClr val="tx1"/>
                </a:solidFill>
              </a:rPr>
              <a:t>순위</a:t>
            </a:r>
            <a:endParaRPr lang="en-US" altLang="ko-KR" sz="1000" dirty="0" smtClean="0">
              <a:solidFill>
                <a:schemeClr val="tx1"/>
              </a:solidFill>
            </a:endParaRPr>
          </a:p>
          <a:p>
            <a:pPr algn="ctr"/>
            <a:r>
              <a:rPr lang="ko-KR" altLang="en-US" sz="1000" dirty="0" smtClean="0">
                <a:solidFill>
                  <a:schemeClr val="tx1"/>
                </a:solidFill>
              </a:rPr>
              <a:t>근저당 설정</a:t>
            </a:r>
            <a:endParaRPr lang="en-US" altLang="ko-KR" sz="1000" dirty="0" smtClean="0">
              <a:solidFill>
                <a:schemeClr val="tx1"/>
              </a:solidFill>
            </a:endParaRPr>
          </a:p>
          <a:p>
            <a:pPr algn="ctr"/>
            <a:endParaRPr lang="ko-KR" altLang="en-US" sz="1200" dirty="0">
              <a:solidFill>
                <a:schemeClr val="tx1"/>
              </a:solidFill>
            </a:endParaRPr>
          </a:p>
        </p:txBody>
      </p:sp>
      <p:sp>
        <p:nvSpPr>
          <p:cNvPr id="7" name="타원 6"/>
          <p:cNvSpPr/>
          <p:nvPr/>
        </p:nvSpPr>
        <p:spPr>
          <a:xfrm>
            <a:off x="5571490" y="3573016"/>
            <a:ext cx="1440160" cy="11521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dirty="0" smtClean="0">
                <a:solidFill>
                  <a:schemeClr val="tx1"/>
                </a:solidFill>
              </a:rPr>
              <a:t>대출 금리</a:t>
            </a:r>
            <a:endParaRPr lang="en-US" altLang="ko-KR" sz="1200" dirty="0" smtClean="0">
              <a:solidFill>
                <a:schemeClr val="tx1"/>
              </a:solidFill>
            </a:endParaRPr>
          </a:p>
          <a:p>
            <a:pPr algn="ctr"/>
            <a:endParaRPr lang="en-US" altLang="ko-KR" sz="1200" dirty="0" smtClean="0">
              <a:solidFill>
                <a:schemeClr val="tx1"/>
              </a:solidFill>
            </a:endParaRPr>
          </a:p>
          <a:p>
            <a:pPr algn="ctr"/>
            <a:r>
              <a:rPr lang="ko-KR" altLang="en-US" sz="1000" dirty="0" smtClean="0">
                <a:solidFill>
                  <a:schemeClr val="tx1"/>
                </a:solidFill>
              </a:rPr>
              <a:t>연리 </a:t>
            </a:r>
            <a:r>
              <a:rPr lang="en-US" altLang="ko-KR" sz="1000" dirty="0" smtClean="0">
                <a:solidFill>
                  <a:schemeClr val="tx1"/>
                </a:solidFill>
              </a:rPr>
              <a:t>12%</a:t>
            </a:r>
          </a:p>
          <a:p>
            <a:pPr algn="ctr"/>
            <a:endParaRPr lang="ko-KR" altLang="en-US" sz="1200" dirty="0">
              <a:solidFill>
                <a:schemeClr val="tx1"/>
              </a:solidFill>
            </a:endParaRPr>
          </a:p>
        </p:txBody>
      </p:sp>
      <p:sp>
        <p:nvSpPr>
          <p:cNvPr id="10" name="TextBox 20"/>
          <p:cNvSpPr txBox="1"/>
          <p:nvPr/>
        </p:nvSpPr>
        <p:spPr>
          <a:xfrm>
            <a:off x="7740352" y="5664369"/>
            <a:ext cx="1178528" cy="246221"/>
          </a:xfrm>
          <a:prstGeom prst="rect">
            <a:avLst/>
          </a:prstGeom>
          <a:noFill/>
        </p:spPr>
        <p:txBody>
          <a:bodyPr wrap="non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000" b="0" i="0" u="none" strike="noStrike" kern="1200" cap="none" spc="0" normalizeH="0" baseline="0" noProof="0" dirty="0" smtClean="0">
                <a:ln>
                  <a:noFill/>
                </a:ln>
                <a:solidFill>
                  <a:sysClr val="windowText" lastClr="000000"/>
                </a:solidFill>
                <a:effectLst/>
                <a:uLnTx/>
                <a:uFillTx/>
                <a:latin typeface="맑은 고딕"/>
                <a:ea typeface="맑은 고딕"/>
                <a:cs typeface="+mn-cs"/>
              </a:rPr>
              <a:t>www.mfund.co.kr</a:t>
            </a:r>
            <a:endParaRPr kumimoji="0" lang="ko-KR" altLang="en-US" sz="1000" b="0" i="0" u="none" strike="noStrike" kern="1200" cap="none" spc="0" normalizeH="0" baseline="0" noProof="0" dirty="0">
              <a:ln>
                <a:noFill/>
              </a:ln>
              <a:solidFill>
                <a:sysClr val="windowText" lastClr="000000"/>
              </a:solidFill>
              <a:effectLst/>
              <a:uLnTx/>
              <a:uFillTx/>
              <a:latin typeface="맑은 고딕"/>
              <a:ea typeface="맑은 고딕"/>
              <a:cs typeface="+mn-cs"/>
            </a:endParaRPr>
          </a:p>
        </p:txBody>
      </p:sp>
      <p:sp>
        <p:nvSpPr>
          <p:cNvPr id="11" name="TextBox 21"/>
          <p:cNvSpPr txBox="1"/>
          <p:nvPr/>
        </p:nvSpPr>
        <p:spPr>
          <a:xfrm>
            <a:off x="7738748" y="5927269"/>
            <a:ext cx="1140056" cy="246221"/>
          </a:xfrm>
          <a:prstGeom prst="rect">
            <a:avLst/>
          </a:prstGeom>
          <a:noFill/>
        </p:spPr>
        <p:txBody>
          <a:bodyPr wrap="non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000" b="0" i="0" u="none" strike="noStrike" kern="1200" cap="none" spc="0" normalizeH="0" baseline="0" noProof="0" dirty="0" smtClean="0">
                <a:ln>
                  <a:noFill/>
                </a:ln>
                <a:solidFill>
                  <a:sysClr val="windowText" lastClr="000000"/>
                </a:solidFill>
                <a:effectLst/>
                <a:uLnTx/>
                <a:uFillTx/>
                <a:latin typeface="맑은 고딕"/>
                <a:ea typeface="맑은 고딕"/>
                <a:cs typeface="+mn-cs"/>
              </a:rPr>
              <a:t>Tel 02-794-8935</a:t>
            </a:r>
            <a:endParaRPr kumimoji="0" lang="ko-KR" altLang="en-US" sz="1000" b="0" i="0" u="none" strike="noStrike" kern="1200" cap="none" spc="0" normalizeH="0" baseline="0" noProof="0" dirty="0">
              <a:ln>
                <a:noFill/>
              </a:ln>
              <a:solidFill>
                <a:sysClr val="windowText" lastClr="000000"/>
              </a:solidFill>
              <a:effectLst/>
              <a:uLnTx/>
              <a:uFillTx/>
              <a:latin typeface="맑은 고딕"/>
              <a:ea typeface="맑은 고딕"/>
              <a:cs typeface="+mn-cs"/>
            </a:endParaRPr>
          </a:p>
        </p:txBody>
      </p:sp>
      <p:sp>
        <p:nvSpPr>
          <p:cNvPr id="12" name="TextBox 22"/>
          <p:cNvSpPr txBox="1"/>
          <p:nvPr/>
        </p:nvSpPr>
        <p:spPr>
          <a:xfrm>
            <a:off x="7738748" y="6173490"/>
            <a:ext cx="1160895" cy="246221"/>
          </a:xfrm>
          <a:prstGeom prst="rect">
            <a:avLst/>
          </a:prstGeom>
          <a:noFill/>
        </p:spPr>
        <p:txBody>
          <a:bodyPr wrap="non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000" b="0" i="0" u="none" strike="noStrike" kern="1200" cap="none" spc="0" normalizeH="0" baseline="0" noProof="0" dirty="0" smtClean="0">
                <a:ln>
                  <a:noFill/>
                </a:ln>
                <a:solidFill>
                  <a:sysClr val="windowText" lastClr="000000"/>
                </a:solidFill>
                <a:effectLst/>
                <a:uLnTx/>
                <a:uFillTx/>
                <a:latin typeface="맑은 고딕"/>
                <a:ea typeface="맑은 고딕"/>
                <a:cs typeface="+mn-cs"/>
              </a:rPr>
              <a:t>Fax 02-794-8936</a:t>
            </a:r>
            <a:endParaRPr kumimoji="0" lang="ko-KR" altLang="en-US" sz="1000" b="0" i="0" u="none" strike="noStrike" kern="1200" cap="none" spc="0" normalizeH="0" baseline="0" noProof="0" dirty="0">
              <a:ln>
                <a:noFill/>
              </a:ln>
              <a:solidFill>
                <a:sysClr val="windowText" lastClr="000000"/>
              </a:solidFill>
              <a:effectLst/>
              <a:uLnTx/>
              <a:uFillTx/>
              <a:latin typeface="맑은 고딕"/>
              <a:ea typeface="맑은 고딕"/>
              <a:cs typeface="+mn-cs"/>
            </a:endParaRPr>
          </a:p>
        </p:txBody>
      </p:sp>
      <p:sp>
        <p:nvSpPr>
          <p:cNvPr id="13" name="TextBox 23"/>
          <p:cNvSpPr txBox="1"/>
          <p:nvPr/>
        </p:nvSpPr>
        <p:spPr>
          <a:xfrm>
            <a:off x="7308304" y="6447349"/>
            <a:ext cx="1733167" cy="246221"/>
          </a:xfrm>
          <a:prstGeom prst="rect">
            <a:avLst/>
          </a:prstGeom>
          <a:noFill/>
        </p:spPr>
        <p:txBody>
          <a:bodyPr wrap="none" rtlCol="0">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marL="0" marR="0" lvl="0" indent="0" algn="l" defTabSz="914400" rtl="0" eaLnBrk="1" fontAlgn="auto" latinLnBrk="1" hangingPunct="1">
              <a:lnSpc>
                <a:spcPct val="100000"/>
              </a:lnSpc>
              <a:spcBef>
                <a:spcPts val="0"/>
              </a:spcBef>
              <a:spcAft>
                <a:spcPts val="0"/>
              </a:spcAft>
              <a:buClrTx/>
              <a:buSzTx/>
              <a:buFontTx/>
              <a:buNone/>
              <a:tabLst/>
              <a:defRPr/>
            </a:pPr>
            <a:r>
              <a:rPr kumimoji="0" lang="en-US" altLang="ko-KR" sz="1000" b="0" i="0" u="none" strike="noStrike" kern="1200" cap="none" spc="0" normalizeH="0" baseline="0" noProof="0" dirty="0" smtClean="0">
                <a:ln>
                  <a:noFill/>
                </a:ln>
                <a:solidFill>
                  <a:sysClr val="windowText" lastClr="000000"/>
                </a:solidFill>
                <a:effectLst/>
                <a:uLnTx/>
                <a:uFillTx/>
                <a:latin typeface="맑은 고딕"/>
                <a:ea typeface="맑은 고딕"/>
                <a:cs typeface="+mn-cs"/>
              </a:rPr>
              <a:t>mfunding@mfunding.co.kr</a:t>
            </a:r>
            <a:endParaRPr kumimoji="0" lang="ko-KR" altLang="en-US" sz="1000" b="0" i="0" u="none" strike="noStrike" kern="1200" cap="none" spc="0" normalizeH="0" baseline="0" noProof="0" dirty="0">
              <a:ln>
                <a:noFill/>
              </a:ln>
              <a:solidFill>
                <a:sysClr val="windowText" lastClr="000000"/>
              </a:solidFill>
              <a:effectLst/>
              <a:uLnTx/>
              <a:uFillTx/>
              <a:latin typeface="맑은 고딕"/>
              <a:ea typeface="맑은 고딕"/>
              <a:cs typeface="+mn-cs"/>
            </a:endParaRPr>
          </a:p>
        </p:txBody>
      </p:sp>
      <p:sp>
        <p:nvSpPr>
          <p:cNvPr id="15" name="타원 14"/>
          <p:cNvSpPr/>
          <p:nvPr/>
        </p:nvSpPr>
        <p:spPr>
          <a:xfrm>
            <a:off x="3827552" y="5528911"/>
            <a:ext cx="1440160" cy="11521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dirty="0" smtClean="0">
                <a:solidFill>
                  <a:schemeClr val="tx1"/>
                </a:solidFill>
              </a:rPr>
              <a:t>상사 대표</a:t>
            </a:r>
            <a:endParaRPr lang="en-US" altLang="ko-KR" sz="1200" dirty="0" smtClean="0">
              <a:solidFill>
                <a:schemeClr val="tx1"/>
              </a:solidFill>
            </a:endParaRPr>
          </a:p>
          <a:p>
            <a:pPr algn="ctr"/>
            <a:endParaRPr lang="en-US" altLang="ko-KR" sz="1000" dirty="0" smtClean="0">
              <a:solidFill>
                <a:schemeClr val="tx1"/>
              </a:solidFill>
            </a:endParaRPr>
          </a:p>
          <a:p>
            <a:pPr algn="ctr"/>
            <a:r>
              <a:rPr lang="ko-KR" altLang="en-US" sz="1000" dirty="0" smtClean="0">
                <a:solidFill>
                  <a:schemeClr val="tx1"/>
                </a:solidFill>
              </a:rPr>
              <a:t>연대보증</a:t>
            </a:r>
            <a:endParaRPr lang="en-US" altLang="ko-KR" sz="1000" dirty="0" smtClean="0">
              <a:solidFill>
                <a:schemeClr val="tx1"/>
              </a:solidFill>
            </a:endParaRPr>
          </a:p>
          <a:p>
            <a:pPr algn="ctr"/>
            <a:r>
              <a:rPr lang="ko-KR" altLang="en-US" sz="1000" dirty="0" smtClean="0">
                <a:solidFill>
                  <a:schemeClr val="tx1"/>
                </a:solidFill>
              </a:rPr>
              <a:t>필</a:t>
            </a:r>
            <a:r>
              <a:rPr lang="ko-KR" altLang="en-US" sz="1000" dirty="0">
                <a:solidFill>
                  <a:schemeClr val="tx1"/>
                </a:solidFill>
              </a:rPr>
              <a:t>요</a:t>
            </a:r>
            <a:endParaRPr lang="en-US" altLang="ko-KR" sz="1000" dirty="0" smtClean="0">
              <a:solidFill>
                <a:schemeClr val="tx1"/>
              </a:solidFill>
            </a:endParaRPr>
          </a:p>
          <a:p>
            <a:pPr algn="ctr"/>
            <a:endParaRPr lang="ko-KR" altLang="en-US" sz="1200" dirty="0">
              <a:solidFill>
                <a:schemeClr val="tx1"/>
              </a:solidFill>
            </a:endParaRPr>
          </a:p>
        </p:txBody>
      </p:sp>
      <p:sp>
        <p:nvSpPr>
          <p:cNvPr id="16" name="타원 15"/>
          <p:cNvSpPr/>
          <p:nvPr/>
        </p:nvSpPr>
        <p:spPr>
          <a:xfrm>
            <a:off x="5724128" y="5021362"/>
            <a:ext cx="1440160" cy="11521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dirty="0" smtClean="0">
                <a:solidFill>
                  <a:schemeClr val="tx1"/>
                </a:solidFill>
              </a:rPr>
              <a:t>대출상환 시</a:t>
            </a:r>
            <a:endParaRPr lang="en-US" altLang="ko-KR" sz="1000" dirty="0" smtClean="0">
              <a:solidFill>
                <a:schemeClr val="tx1"/>
              </a:solidFill>
            </a:endParaRPr>
          </a:p>
          <a:p>
            <a:pPr algn="ctr"/>
            <a:endParaRPr lang="en-US" altLang="ko-KR" sz="1000" dirty="0" smtClean="0">
              <a:solidFill>
                <a:schemeClr val="tx1"/>
              </a:solidFill>
            </a:endParaRPr>
          </a:p>
          <a:p>
            <a:pPr algn="ctr"/>
            <a:r>
              <a:rPr lang="ko-KR" altLang="en-US" sz="1000" dirty="0" smtClean="0">
                <a:solidFill>
                  <a:schemeClr val="tx1"/>
                </a:solidFill>
              </a:rPr>
              <a:t>근저당 해지</a:t>
            </a:r>
            <a:endParaRPr lang="ko-KR" altLang="en-US" sz="1200" dirty="0">
              <a:solidFill>
                <a:schemeClr val="tx1"/>
              </a:solidFill>
            </a:endParaRPr>
          </a:p>
        </p:txBody>
      </p:sp>
    </p:spTree>
    <p:extLst>
      <p:ext uri="{BB962C8B-B14F-4D97-AF65-F5344CB8AC3E}">
        <p14:creationId xmlns:p14="http://schemas.microsoft.com/office/powerpoint/2010/main" val="2107236297"/>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TotalTime>
  <Words>52</Words>
  <Application>Microsoft Office PowerPoint</Application>
  <PresentationFormat>화면 슬라이드 쇼(4:3)</PresentationFormat>
  <Paragraphs>28</Paragraphs>
  <Slides>1</Slides>
  <Notes>1</Notes>
  <HiddenSlides>0</HiddenSlides>
  <MMClips>0</MMClips>
  <ScaleCrop>false</ScaleCrop>
  <HeadingPairs>
    <vt:vector size="4" baseType="variant">
      <vt:variant>
        <vt:lpstr>테마</vt:lpstr>
      </vt:variant>
      <vt:variant>
        <vt:i4>1</vt:i4>
      </vt:variant>
      <vt:variant>
        <vt:lpstr>슬라이드 제목</vt:lpstr>
      </vt:variant>
      <vt:variant>
        <vt:i4>1</vt:i4>
      </vt:variant>
    </vt:vector>
  </HeadingPairs>
  <TitlesOfParts>
    <vt:vector size="2" baseType="lpstr">
      <vt:lpstr>Office 테마</vt:lpstr>
      <vt:lpstr>안녕하십니까? 저는 P2P 플랫폼 업체 ㈜엠펀드 대표이사 유식입니다.  P2P는 “Peer to Peer”의 약자로 개인과 개인 간의 거래를 뜻하는 말입니다.  즉, 금융기관을 거치지 않고 P2P플랫폼를 통해 돈이 필요한 이와 돈을 투자하고 싶은 이를 연결시켜 주는 서비스를 말합니다.  최근 몇 년간 우리나라 P2P대출업계는 누적 대출금액이 3조원에 가까울 정도로 성장하였습니다.   ㈜엠펀드는 중고자동차를 담보로 하는 대출상품만을 취급하는 자동차금융 전문 P2P 플랫폼입니다.  중 금리 투자에 관심 높은 개인들에게 건전한 중고자동차 상사를 연결시켜드리기 위해 저희 상품을 소개합니다.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User</dc:creator>
  <cp:lastModifiedBy>User</cp:lastModifiedBy>
  <cp:revision>7</cp:revision>
  <dcterms:created xsi:type="dcterms:W3CDTF">2018-06-19T05:42:01Z</dcterms:created>
  <dcterms:modified xsi:type="dcterms:W3CDTF">2018-06-25T08:42:03Z</dcterms:modified>
</cp:coreProperties>
</file>